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</p:sldIdLst>
  <p:sldSz cy="6858000" cx="9144000"/>
  <p:notesSz cx="6858000" cy="9144000"/>
  <p:embeddedFontLst>
    <p:embeddedFont>
      <p:font typeface="Bad Script"/>
      <p:regular r:id="rId174"/>
    </p:embeddedFont>
    <p:embeddedFont>
      <p:font typeface="Tahoma"/>
      <p:regular r:id="rId175"/>
      <p:bold r:id="rId176"/>
    </p:embeddedFont>
    <p:embeddedFont>
      <p:font typeface="Sorts Mill Goudy"/>
      <p:regular r:id="rId177"/>
      <p:italic r:id="rId1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9" roundtripDataSignature="AMtx7miskjRsNqOErWQcaxIAZphSNuH0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176" Type="http://schemas.openxmlformats.org/officeDocument/2006/relationships/font" Target="fonts/Tahoma-bold.fntdata"/><Relationship Id="rId36" Type="http://schemas.openxmlformats.org/officeDocument/2006/relationships/slide" Target="slides/slide30.xml"/><Relationship Id="rId175" Type="http://schemas.openxmlformats.org/officeDocument/2006/relationships/font" Target="fonts/Tahoma-regular.fntdata"/><Relationship Id="rId39" Type="http://schemas.openxmlformats.org/officeDocument/2006/relationships/slide" Target="slides/slide33.xml"/><Relationship Id="rId174" Type="http://schemas.openxmlformats.org/officeDocument/2006/relationships/font" Target="fonts/BadScript-regular.fntdata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customschemas.google.com/relationships/presentationmetadata" Target="metadata"/><Relationship Id="rId178" Type="http://schemas.openxmlformats.org/officeDocument/2006/relationships/font" Target="fonts/SortsMillGoudy-italic.fntdata"/><Relationship Id="rId177" Type="http://schemas.openxmlformats.org/officeDocument/2006/relationships/font" Target="fonts/SortsMillGoudy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6" name="Google Shape;2256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3" name="Google Shape;2433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開發早期物理佈局，以確保可以存檔設計目標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低成本的最小面積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設計可佈線的最小擁塞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估計延遲計算的寄生參數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可靠性分析能力</a:t>
            </a:r>
            <a:endParaRPr/>
          </a:p>
        </p:txBody>
      </p:sp>
      <p:sp>
        <p:nvSpPr>
          <p:cNvPr id="279" name="Google Shape;279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bg>
      <p:bgPr>
        <a:blipFill rotWithShape="1">
          <a:blip r:embed="rId2">
            <a:alphaModFix/>
          </a:blip>
          <a:tile algn="tl" flip="x" tx="0" sx="50000" ty="0" sy="50000"/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9"/>
          <p:cNvSpPr txBox="1"/>
          <p:nvPr>
            <p:ph type="ctrTitle"/>
          </p:nvPr>
        </p:nvSpPr>
        <p:spPr>
          <a:xfrm>
            <a:off x="685800" y="121442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Gentium Bas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9"/>
          <p:cNvSpPr txBox="1"/>
          <p:nvPr>
            <p:ph idx="1" type="subTitle"/>
          </p:nvPr>
        </p:nvSpPr>
        <p:spPr>
          <a:xfrm>
            <a:off x="1521733" y="2759581"/>
            <a:ext cx="6100534" cy="1740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92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16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etds.ntut.edu.tw/files/watermark_ntut.jpg" id="23" name="Google Shape;23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8725"/>
            <a:ext cx="907984" cy="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0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0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0"/>
          <p:cNvSpPr txBox="1"/>
          <p:nvPr>
            <p:ph idx="1" type="body"/>
          </p:nvPr>
        </p:nvSpPr>
        <p:spPr>
          <a:xfrm rot="5400000">
            <a:off x="2214547" y="-257171"/>
            <a:ext cx="4714907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🞛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🞜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1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1"/>
          <p:cNvSpPr txBox="1"/>
          <p:nvPr>
            <p:ph type="title"/>
          </p:nvPr>
        </p:nvSpPr>
        <p:spPr>
          <a:xfrm rot="5400000">
            <a:off x="5016500" y="2544782"/>
            <a:ext cx="5940444" cy="1400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1"/>
          <p:cNvSpPr txBox="1"/>
          <p:nvPr>
            <p:ph idx="1" type="body"/>
          </p:nvPr>
        </p:nvSpPr>
        <p:spPr>
          <a:xfrm rot="5400000">
            <a:off x="865981" y="-134143"/>
            <a:ext cx="5940444" cy="6758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🞛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🞜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2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2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🞛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🞜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tds.ntut.edu.tw/files/watermark_ntut.jpg" id="123" name="Google Shape;123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8725"/>
            <a:ext cx="907984" cy="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bg>
      <p:bgPr>
        <a:blipFill rotWithShape="1">
          <a:blip r:embed="rId2">
            <a:alphaModFix/>
          </a:blip>
          <a:tile algn="tl" flip="x" tx="0" sx="50000" ty="0" sy="50000"/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2"/>
          <p:cNvSpPr txBox="1"/>
          <p:nvPr>
            <p:ph type="ctrTitle"/>
          </p:nvPr>
        </p:nvSpPr>
        <p:spPr>
          <a:xfrm>
            <a:off x="685800" y="121442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Gentium Bas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2"/>
          <p:cNvSpPr txBox="1"/>
          <p:nvPr>
            <p:ph idx="1" type="subTitle"/>
          </p:nvPr>
        </p:nvSpPr>
        <p:spPr>
          <a:xfrm>
            <a:off x="1521733" y="2759581"/>
            <a:ext cx="6100534" cy="1740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192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16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etds.ntut.edu.tw/files/watermark_ntut.jpg" id="131" name="Google Shape;131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8725"/>
            <a:ext cx="907984" cy="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bg>
      <p:bgPr>
        <a:blipFill rotWithShape="1">
          <a:blip r:embed="rId2">
            <a:alphaModFix/>
          </a:blip>
          <a:tile algn="tl" flip="x" tx="0" sx="50000" ty="0" sy="50000"/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3"/>
          <p:cNvSpPr txBox="1"/>
          <p:nvPr>
            <p:ph type="title"/>
          </p:nvPr>
        </p:nvSpPr>
        <p:spPr>
          <a:xfrm>
            <a:off x="722313" y="414336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Gentium Basic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3"/>
          <p:cNvSpPr txBox="1"/>
          <p:nvPr>
            <p:ph idx="1" type="body"/>
          </p:nvPr>
        </p:nvSpPr>
        <p:spPr>
          <a:xfrm>
            <a:off x="722313" y="2643182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680"/>
              <a:buNone/>
              <a:defRPr sz="28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4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4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🞛"/>
              <a:defRPr sz="2800"/>
            </a:lvl1pPr>
            <a:lvl2pPr indent="-320040" lvl="1" marL="914400" algn="l">
              <a:spcBef>
                <a:spcPts val="480"/>
              </a:spcBef>
              <a:spcAft>
                <a:spcPts val="0"/>
              </a:spcAft>
              <a:buSzPts val="1440"/>
              <a:buChar char="🞜"/>
              <a:defRPr sz="24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SzPts val="1200"/>
              <a:buChar char="🞚"/>
              <a:defRPr sz="2000"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43" name="Google Shape;143;p18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🞛"/>
              <a:defRPr sz="2800"/>
            </a:lvl1pPr>
            <a:lvl2pPr indent="-320040" lvl="1" marL="914400" algn="l">
              <a:spcBef>
                <a:spcPts val="480"/>
              </a:spcBef>
              <a:spcAft>
                <a:spcPts val="0"/>
              </a:spcAft>
              <a:buSzPts val="1440"/>
              <a:buChar char="🞜"/>
              <a:defRPr sz="24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SzPts val="1200"/>
              <a:buChar char="🞚"/>
              <a:defRPr sz="2000"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44" name="Google Shape;144;p1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tds.ntut.edu.tw/files/watermark_ntut.jpg" id="148" name="Google Shape;148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8725"/>
            <a:ext cx="907984" cy="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5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5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08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3" name="Google Shape;153;p18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🞛"/>
              <a:defRPr sz="2400"/>
            </a:lvl1pPr>
            <a:lvl2pPr indent="-304800" lvl="1" marL="914400" algn="l">
              <a:spcBef>
                <a:spcPts val="400"/>
              </a:spcBef>
              <a:spcAft>
                <a:spcPts val="0"/>
              </a:spcAft>
              <a:buSzPts val="1200"/>
              <a:buChar char="🞜"/>
              <a:defRPr sz="2000"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 sz="1800"/>
            </a:lvl3pPr>
            <a:lvl4pPr indent="-289560" lvl="3" marL="1828800" algn="l">
              <a:spcBef>
                <a:spcPts val="320"/>
              </a:spcBef>
              <a:spcAft>
                <a:spcPts val="0"/>
              </a:spcAft>
              <a:buSzPts val="960"/>
              <a:buChar char="◇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◆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4" name="Google Shape;154;p18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08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5" name="Google Shape;155;p18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🞛"/>
              <a:defRPr sz="2400"/>
            </a:lvl1pPr>
            <a:lvl2pPr indent="-304800" lvl="1" marL="914400" algn="l">
              <a:spcBef>
                <a:spcPts val="400"/>
              </a:spcBef>
              <a:spcAft>
                <a:spcPts val="0"/>
              </a:spcAft>
              <a:buSzPts val="1200"/>
              <a:buChar char="🞜"/>
              <a:defRPr sz="2000"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 sz="1800"/>
            </a:lvl3pPr>
            <a:lvl4pPr indent="-289560" lvl="3" marL="1828800" algn="l">
              <a:spcBef>
                <a:spcPts val="320"/>
              </a:spcBef>
              <a:spcAft>
                <a:spcPts val="0"/>
              </a:spcAft>
              <a:buSzPts val="960"/>
              <a:buChar char="◇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◆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56" name="Google Shape;156;p1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6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8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8"/>
          <p:cNvSpPr txBox="1"/>
          <p:nvPr>
            <p:ph type="title"/>
          </p:nvPr>
        </p:nvSpPr>
        <p:spPr>
          <a:xfrm>
            <a:off x="461175" y="5357826"/>
            <a:ext cx="8226225" cy="768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Gentium Basic"/>
              <a:buNone/>
              <a:defRPr b="0" sz="3600">
                <a:solidFill>
                  <a:schemeClr val="accent4"/>
                </a:solidFill>
                <a:latin typeface="Gentium Basic"/>
                <a:ea typeface="Gentium Basic"/>
                <a:cs typeface="Gentium Basic"/>
                <a:sym typeface="Gentium Bas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88"/>
          <p:cNvSpPr txBox="1"/>
          <p:nvPr>
            <p:ph idx="1" type="body"/>
          </p:nvPr>
        </p:nvSpPr>
        <p:spPr>
          <a:xfrm>
            <a:off x="460382" y="428604"/>
            <a:ext cx="5111750" cy="4857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spcBef>
                <a:spcPts val="640"/>
              </a:spcBef>
              <a:spcAft>
                <a:spcPts val="0"/>
              </a:spcAft>
              <a:buSzPts val="1920"/>
              <a:buChar char="🞛"/>
              <a:defRPr sz="3200"/>
            </a:lvl1pPr>
            <a:lvl2pPr indent="-335280" lvl="1" marL="914400" algn="l">
              <a:spcBef>
                <a:spcPts val="560"/>
              </a:spcBef>
              <a:spcAft>
                <a:spcPts val="0"/>
              </a:spcAft>
              <a:buSzPts val="1680"/>
              <a:buChar char="🞜"/>
              <a:defRPr sz="2800"/>
            </a:lvl2pPr>
            <a:lvl3pPr indent="-320039" lvl="2" marL="1371600" algn="l">
              <a:spcBef>
                <a:spcPts val="480"/>
              </a:spcBef>
              <a:spcAft>
                <a:spcPts val="0"/>
              </a:spcAft>
              <a:buSzPts val="1440"/>
              <a:buChar char="🞚"/>
              <a:defRPr sz="2400"/>
            </a:lvl3pPr>
            <a:lvl4pPr indent="-304800" lvl="3" marL="1828800" algn="l">
              <a:spcBef>
                <a:spcPts val="400"/>
              </a:spcBef>
              <a:spcAft>
                <a:spcPts val="0"/>
              </a:spcAft>
              <a:buSzPts val="1200"/>
              <a:buChar char="◇"/>
              <a:defRPr sz="2000"/>
            </a:lvl4pPr>
            <a:lvl5pPr indent="-304800" lvl="4" marL="2286000" algn="l">
              <a:spcBef>
                <a:spcPts val="400"/>
              </a:spcBef>
              <a:spcAft>
                <a:spcPts val="0"/>
              </a:spcAft>
              <a:buSzPts val="1200"/>
              <a:buChar char="◆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7" name="Google Shape;177;p188"/>
          <p:cNvSpPr txBox="1"/>
          <p:nvPr>
            <p:ph idx="2" type="body"/>
          </p:nvPr>
        </p:nvSpPr>
        <p:spPr>
          <a:xfrm>
            <a:off x="5679086" y="1357298"/>
            <a:ext cx="3008313" cy="3929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8" name="Google Shape;178;p1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0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70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🞛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🞜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tds.ntut.edu.tw/files/watermark_ntut.jpg" id="32" name="Google Shape;32;p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8725"/>
            <a:ext cx="907984" cy="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9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89"/>
          <p:cNvSpPr txBox="1"/>
          <p:nvPr>
            <p:ph type="title"/>
          </p:nvPr>
        </p:nvSpPr>
        <p:spPr>
          <a:xfrm>
            <a:off x="695298" y="214290"/>
            <a:ext cx="7448602" cy="781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Gentium Basic"/>
              <a:buNone/>
              <a:defRPr b="0" sz="3600">
                <a:solidFill>
                  <a:schemeClr val="accent4"/>
                </a:solidFill>
                <a:latin typeface="Gentium Basic"/>
                <a:ea typeface="Gentium Basic"/>
                <a:cs typeface="Gentium Basic"/>
                <a:sym typeface="Gentium Bas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89"/>
          <p:cNvSpPr/>
          <p:nvPr>
            <p:ph idx="2" type="pic"/>
          </p:nvPr>
        </p:nvSpPr>
        <p:spPr>
          <a:xfrm>
            <a:off x="681015" y="1000108"/>
            <a:ext cx="7452360" cy="5214974"/>
          </a:xfrm>
          <a:prstGeom prst="snip2DiagRect">
            <a:avLst>
              <a:gd fmla="val 0" name="adj1"/>
              <a:gd fmla="val 17946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89"/>
          <p:cNvSpPr txBox="1"/>
          <p:nvPr>
            <p:ph idx="1" type="body"/>
          </p:nvPr>
        </p:nvSpPr>
        <p:spPr>
          <a:xfrm>
            <a:off x="4953000" y="6243633"/>
            <a:ext cx="3180375" cy="614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r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r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3pPr>
            <a:lvl4pPr indent="-228600" lvl="3" marL="1828800" algn="r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4pPr>
            <a:lvl5pPr indent="-228600" lvl="4" marL="2286000" algn="r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87" name="Google Shape;187;p189"/>
          <p:cNvSpPr txBox="1"/>
          <p:nvPr>
            <p:ph idx="10" type="dt"/>
          </p:nvPr>
        </p:nvSpPr>
        <p:spPr>
          <a:xfrm>
            <a:off x="609600" y="6492878"/>
            <a:ext cx="16763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89"/>
          <p:cNvSpPr txBox="1"/>
          <p:nvPr>
            <p:ph idx="11" type="ftr"/>
          </p:nvPr>
        </p:nvSpPr>
        <p:spPr>
          <a:xfrm>
            <a:off x="2285984" y="6492876"/>
            <a:ext cx="26432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89"/>
          <p:cNvSpPr/>
          <p:nvPr>
            <p:ph idx="12" type="sldNum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0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0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0"/>
          <p:cNvSpPr txBox="1"/>
          <p:nvPr>
            <p:ph idx="1" type="body"/>
          </p:nvPr>
        </p:nvSpPr>
        <p:spPr>
          <a:xfrm rot="5400000">
            <a:off x="2214547" y="-257171"/>
            <a:ext cx="4714907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🞛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🞜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1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1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1"/>
          <p:cNvSpPr txBox="1"/>
          <p:nvPr>
            <p:ph type="title"/>
          </p:nvPr>
        </p:nvSpPr>
        <p:spPr>
          <a:xfrm rot="5400000">
            <a:off x="5016500" y="2544782"/>
            <a:ext cx="5940444" cy="1400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91"/>
          <p:cNvSpPr txBox="1"/>
          <p:nvPr>
            <p:ph idx="1" type="body"/>
          </p:nvPr>
        </p:nvSpPr>
        <p:spPr>
          <a:xfrm rot="5400000">
            <a:off x="865981" y="-134143"/>
            <a:ext cx="5940444" cy="6758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🞛"/>
              <a:defRPr/>
            </a:lvl1pPr>
            <a:lvl2pPr indent="-297180" lvl="1" marL="914400" algn="l">
              <a:spcBef>
                <a:spcPts val="360"/>
              </a:spcBef>
              <a:spcAft>
                <a:spcPts val="0"/>
              </a:spcAft>
              <a:buSzPts val="1080"/>
              <a:buChar char="🞜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1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bg>
      <p:bgPr>
        <a:blipFill rotWithShape="1">
          <a:blip r:embed="rId2">
            <a:alphaModFix/>
          </a:blip>
          <a:tile algn="tl" flip="x" tx="0" sx="50000" ty="0" sy="50000"/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3"/>
          <p:cNvSpPr txBox="1"/>
          <p:nvPr>
            <p:ph type="title"/>
          </p:nvPr>
        </p:nvSpPr>
        <p:spPr>
          <a:xfrm>
            <a:off x="722313" y="414336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Gentium Basic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3"/>
          <p:cNvSpPr txBox="1"/>
          <p:nvPr>
            <p:ph idx="1" type="body"/>
          </p:nvPr>
        </p:nvSpPr>
        <p:spPr>
          <a:xfrm>
            <a:off x="722313" y="2643182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1680"/>
              <a:buNone/>
              <a:defRPr sz="28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1440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4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74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🞛"/>
              <a:defRPr sz="2800"/>
            </a:lvl1pPr>
            <a:lvl2pPr indent="-320040" lvl="1" marL="914400" algn="l">
              <a:spcBef>
                <a:spcPts val="480"/>
              </a:spcBef>
              <a:spcAft>
                <a:spcPts val="0"/>
              </a:spcAft>
              <a:buSzPts val="1440"/>
              <a:buChar char="🞜"/>
              <a:defRPr sz="24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SzPts val="1200"/>
              <a:buChar char="🞚"/>
              <a:defRPr sz="2000"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17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🞛"/>
              <a:defRPr sz="2800"/>
            </a:lvl1pPr>
            <a:lvl2pPr indent="-320040" lvl="1" marL="914400" algn="l">
              <a:spcBef>
                <a:spcPts val="480"/>
              </a:spcBef>
              <a:spcAft>
                <a:spcPts val="0"/>
              </a:spcAft>
              <a:buSzPts val="1440"/>
              <a:buChar char="🞜"/>
              <a:defRPr sz="2400"/>
            </a:lvl2pPr>
            <a:lvl3pPr indent="-304800" lvl="2" marL="1371600" algn="l">
              <a:spcBef>
                <a:spcPts val="400"/>
              </a:spcBef>
              <a:spcAft>
                <a:spcPts val="0"/>
              </a:spcAft>
              <a:buSzPts val="1200"/>
              <a:buChar char="🞚"/>
              <a:defRPr sz="2000"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◇"/>
              <a:defRPr sz="1800"/>
            </a:lvl4pPr>
            <a:lvl5pPr indent="-297179" lvl="4" marL="2286000" algn="l">
              <a:spcBef>
                <a:spcPts val="360"/>
              </a:spcBef>
              <a:spcAft>
                <a:spcPts val="0"/>
              </a:spcAft>
              <a:buSzPts val="1080"/>
              <a:buChar char="◆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1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tds.ntut.edu.tw/files/watermark_ntut.jpg" id="49" name="Google Shape;49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08725"/>
            <a:ext cx="907984" cy="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5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75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08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7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🞛"/>
              <a:defRPr sz="2400"/>
            </a:lvl1pPr>
            <a:lvl2pPr indent="-304800" lvl="1" marL="914400" algn="l">
              <a:spcBef>
                <a:spcPts val="400"/>
              </a:spcBef>
              <a:spcAft>
                <a:spcPts val="0"/>
              </a:spcAft>
              <a:buSzPts val="1200"/>
              <a:buChar char="🞜"/>
              <a:defRPr sz="2000"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 sz="1800"/>
            </a:lvl3pPr>
            <a:lvl4pPr indent="-289560" lvl="3" marL="1828800" algn="l">
              <a:spcBef>
                <a:spcPts val="320"/>
              </a:spcBef>
              <a:spcAft>
                <a:spcPts val="0"/>
              </a:spcAft>
              <a:buSzPts val="960"/>
              <a:buChar char="◇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◆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17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2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08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96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7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🞛"/>
              <a:defRPr sz="2400"/>
            </a:lvl1pPr>
            <a:lvl2pPr indent="-304800" lvl="1" marL="914400" algn="l">
              <a:spcBef>
                <a:spcPts val="400"/>
              </a:spcBef>
              <a:spcAft>
                <a:spcPts val="0"/>
              </a:spcAft>
              <a:buSzPts val="1200"/>
              <a:buChar char="🞜"/>
              <a:defRPr sz="2000"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🞚"/>
              <a:defRPr sz="1800"/>
            </a:lvl3pPr>
            <a:lvl4pPr indent="-289560" lvl="3" marL="1828800" algn="l">
              <a:spcBef>
                <a:spcPts val="320"/>
              </a:spcBef>
              <a:spcAft>
                <a:spcPts val="0"/>
              </a:spcAft>
              <a:buSzPts val="960"/>
              <a:buChar char="◇"/>
              <a:defRPr sz="1600"/>
            </a:lvl4pPr>
            <a:lvl5pPr indent="-289560" lvl="4" marL="2286000" algn="l">
              <a:spcBef>
                <a:spcPts val="320"/>
              </a:spcBef>
              <a:spcAft>
                <a:spcPts val="0"/>
              </a:spcAft>
              <a:buSzPts val="960"/>
              <a:buChar char="◆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1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76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8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8"/>
          <p:cNvSpPr txBox="1"/>
          <p:nvPr>
            <p:ph type="title"/>
          </p:nvPr>
        </p:nvSpPr>
        <p:spPr>
          <a:xfrm>
            <a:off x="461175" y="5357826"/>
            <a:ext cx="8226225" cy="768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Gentium Basic"/>
              <a:buNone/>
              <a:defRPr b="0" sz="3600">
                <a:solidFill>
                  <a:schemeClr val="accent4"/>
                </a:solidFill>
                <a:latin typeface="Gentium Basic"/>
                <a:ea typeface="Gentium Basic"/>
                <a:cs typeface="Gentium Basic"/>
                <a:sym typeface="Gentium Bas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8"/>
          <p:cNvSpPr txBox="1"/>
          <p:nvPr>
            <p:ph idx="1" type="body"/>
          </p:nvPr>
        </p:nvSpPr>
        <p:spPr>
          <a:xfrm>
            <a:off x="460382" y="428604"/>
            <a:ext cx="5111750" cy="4857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spcBef>
                <a:spcPts val="640"/>
              </a:spcBef>
              <a:spcAft>
                <a:spcPts val="0"/>
              </a:spcAft>
              <a:buSzPts val="1920"/>
              <a:buChar char="🞛"/>
              <a:defRPr sz="3200"/>
            </a:lvl1pPr>
            <a:lvl2pPr indent="-335280" lvl="1" marL="914400" algn="l">
              <a:spcBef>
                <a:spcPts val="560"/>
              </a:spcBef>
              <a:spcAft>
                <a:spcPts val="0"/>
              </a:spcAft>
              <a:buSzPts val="1680"/>
              <a:buChar char="🞜"/>
              <a:defRPr sz="2800"/>
            </a:lvl2pPr>
            <a:lvl3pPr indent="-320039" lvl="2" marL="1371600" algn="l">
              <a:spcBef>
                <a:spcPts val="480"/>
              </a:spcBef>
              <a:spcAft>
                <a:spcPts val="0"/>
              </a:spcAft>
              <a:buSzPts val="1440"/>
              <a:buChar char="🞚"/>
              <a:defRPr sz="2400"/>
            </a:lvl3pPr>
            <a:lvl4pPr indent="-304800" lvl="3" marL="1828800" algn="l">
              <a:spcBef>
                <a:spcPts val="400"/>
              </a:spcBef>
              <a:spcAft>
                <a:spcPts val="0"/>
              </a:spcAft>
              <a:buSzPts val="1200"/>
              <a:buChar char="◇"/>
              <a:defRPr sz="2000"/>
            </a:lvl4pPr>
            <a:lvl5pPr indent="-304800" lvl="4" marL="2286000" algn="l">
              <a:spcBef>
                <a:spcPts val="400"/>
              </a:spcBef>
              <a:spcAft>
                <a:spcPts val="0"/>
              </a:spcAft>
              <a:buSzPts val="1200"/>
              <a:buChar char="◆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178"/>
          <p:cNvSpPr txBox="1"/>
          <p:nvPr>
            <p:ph idx="2" type="body"/>
          </p:nvPr>
        </p:nvSpPr>
        <p:spPr>
          <a:xfrm>
            <a:off x="5679086" y="1357298"/>
            <a:ext cx="3008313" cy="3929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1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9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" tx="0" sx="50000" ty="0" sy="5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9"/>
          <p:cNvSpPr txBox="1"/>
          <p:nvPr>
            <p:ph type="title"/>
          </p:nvPr>
        </p:nvSpPr>
        <p:spPr>
          <a:xfrm>
            <a:off x="695298" y="214290"/>
            <a:ext cx="7448602" cy="781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Gentium Basic"/>
              <a:buNone/>
              <a:defRPr b="0" sz="3600">
                <a:solidFill>
                  <a:schemeClr val="accent4"/>
                </a:solidFill>
                <a:latin typeface="Gentium Basic"/>
                <a:ea typeface="Gentium Basic"/>
                <a:cs typeface="Gentium Basic"/>
                <a:sym typeface="Gentium Bas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9"/>
          <p:cNvSpPr/>
          <p:nvPr>
            <p:ph idx="2" type="pic"/>
          </p:nvPr>
        </p:nvSpPr>
        <p:spPr>
          <a:xfrm>
            <a:off x="681015" y="1000108"/>
            <a:ext cx="7452360" cy="5214974"/>
          </a:xfrm>
          <a:prstGeom prst="snip2DiagRect">
            <a:avLst>
              <a:gd fmla="val 0" name="adj1"/>
              <a:gd fmla="val 17946" name="adj2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79"/>
          <p:cNvSpPr txBox="1"/>
          <p:nvPr>
            <p:ph idx="1" type="body"/>
          </p:nvPr>
        </p:nvSpPr>
        <p:spPr>
          <a:xfrm>
            <a:off x="4953000" y="6243633"/>
            <a:ext cx="3180375" cy="614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r">
              <a:spcBef>
                <a:spcPts val="240"/>
              </a:spcBef>
              <a:spcAft>
                <a:spcPts val="0"/>
              </a:spcAft>
              <a:buSzPts val="720"/>
              <a:buNone/>
              <a:defRPr sz="1200"/>
            </a:lvl2pPr>
            <a:lvl3pPr indent="-228600" lvl="2" marL="1371600" algn="r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3pPr>
            <a:lvl4pPr indent="-228600" lvl="3" marL="1828800" algn="r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4pPr>
            <a:lvl5pPr indent="-228600" lvl="4" marL="2286000" algn="r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8" name="Google Shape;88;p179"/>
          <p:cNvSpPr txBox="1"/>
          <p:nvPr>
            <p:ph idx="10" type="dt"/>
          </p:nvPr>
        </p:nvSpPr>
        <p:spPr>
          <a:xfrm>
            <a:off x="609600" y="6492878"/>
            <a:ext cx="16763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9"/>
          <p:cNvSpPr txBox="1"/>
          <p:nvPr>
            <p:ph idx="11" type="ftr"/>
          </p:nvPr>
        </p:nvSpPr>
        <p:spPr>
          <a:xfrm>
            <a:off x="2285984" y="6492876"/>
            <a:ext cx="264320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9"/>
          <p:cNvSpPr/>
          <p:nvPr>
            <p:ph idx="12" type="sldNum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8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 b="0" i="0" sz="4400" u="none" cap="none" strike="noStrike">
                <a:solidFill>
                  <a:schemeClr val="accent4"/>
                </a:solidFill>
                <a:latin typeface="Gentium Basic"/>
                <a:ea typeface="Gentium Basic"/>
                <a:cs typeface="Gentium Basic"/>
                <a:sym typeface="Gentium Bas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1920"/>
              <a:buFont typeface="Noto Sans Symbols"/>
              <a:buChar char="🞛"/>
              <a:defRPr b="0" i="0" sz="32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3528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🞜"/>
              <a:defRPr b="0" i="0" sz="2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20039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🞚"/>
              <a:defRPr b="0" i="0" sz="24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◇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◆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etds.ntut.edu.tw/files/watermark_ntut.jpg" id="15" name="Google Shape;15;p16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308725"/>
            <a:ext cx="907984" cy="549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1"/>
          <p:cNvSpPr txBox="1"/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Gentium Basic"/>
              <a:buNone/>
              <a:defRPr b="0" i="0" sz="4400" u="none" cap="none" strike="noStrike">
                <a:solidFill>
                  <a:schemeClr val="accent4"/>
                </a:solidFill>
                <a:latin typeface="Gentium Basic"/>
                <a:ea typeface="Gentium Basic"/>
                <a:cs typeface="Gentium Basic"/>
                <a:sym typeface="Gentium Bas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1920"/>
              <a:buFont typeface="Noto Sans Symbols"/>
              <a:buChar char="🞛"/>
              <a:defRPr b="0" i="0" sz="32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3528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1680"/>
              <a:buFont typeface="Noto Sans Symbols"/>
              <a:buChar char="🞜"/>
              <a:defRPr b="0" i="0" sz="2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20039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🞚"/>
              <a:defRPr b="0" i="0" sz="24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◇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◆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11" name="Google Shape;111;p1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etds.ntut.edu.tw/files/watermark_ntut.jpg" id="114" name="Google Shape;114;p17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308725"/>
            <a:ext cx="907984" cy="549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97.png"/><Relationship Id="rId4" Type="http://schemas.openxmlformats.org/officeDocument/2006/relationships/image" Target="../media/image191.png"/><Relationship Id="rId5" Type="http://schemas.openxmlformats.org/officeDocument/2006/relationships/image" Target="../media/image177.png"/><Relationship Id="rId6" Type="http://schemas.openxmlformats.org/officeDocument/2006/relationships/image" Target="../media/image136.png"/><Relationship Id="rId7" Type="http://schemas.openxmlformats.org/officeDocument/2006/relationships/image" Target="../media/image19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4.png"/><Relationship Id="rId4" Type="http://schemas.openxmlformats.org/officeDocument/2006/relationships/image" Target="../media/image190.png"/><Relationship Id="rId5" Type="http://schemas.openxmlformats.org/officeDocument/2006/relationships/image" Target="../media/image1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6.png"/><Relationship Id="rId4" Type="http://schemas.openxmlformats.org/officeDocument/2006/relationships/image" Target="../media/image19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99.png"/><Relationship Id="rId4" Type="http://schemas.openxmlformats.org/officeDocument/2006/relationships/image" Target="../media/image13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126.png"/><Relationship Id="rId6" Type="http://schemas.openxmlformats.org/officeDocument/2006/relationships/image" Target="../media/image13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02.png"/><Relationship Id="rId4" Type="http://schemas.openxmlformats.org/officeDocument/2006/relationships/image" Target="../media/image191.png"/><Relationship Id="rId5" Type="http://schemas.openxmlformats.org/officeDocument/2006/relationships/image" Target="../media/image204.png"/><Relationship Id="rId6" Type="http://schemas.openxmlformats.org/officeDocument/2006/relationships/image" Target="../media/image136.png"/><Relationship Id="rId7" Type="http://schemas.openxmlformats.org/officeDocument/2006/relationships/image" Target="../media/image19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11.png"/><Relationship Id="rId4" Type="http://schemas.openxmlformats.org/officeDocument/2006/relationships/image" Target="../media/image20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06.png"/><Relationship Id="rId4" Type="http://schemas.openxmlformats.org/officeDocument/2006/relationships/image" Target="../media/image171.png"/><Relationship Id="rId5" Type="http://schemas.openxmlformats.org/officeDocument/2006/relationships/image" Target="../media/image210.png"/><Relationship Id="rId6" Type="http://schemas.openxmlformats.org/officeDocument/2006/relationships/image" Target="../media/image20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05.png"/><Relationship Id="rId6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71.png"/><Relationship Id="rId4" Type="http://schemas.openxmlformats.org/officeDocument/2006/relationships/image" Target="../media/image212.png"/><Relationship Id="rId5" Type="http://schemas.openxmlformats.org/officeDocument/2006/relationships/image" Target="../media/image216.png"/><Relationship Id="rId6" Type="http://schemas.openxmlformats.org/officeDocument/2006/relationships/image" Target="../media/image20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05.png"/><Relationship Id="rId6" Type="http://schemas.openxmlformats.org/officeDocument/2006/relationships/image" Target="../media/image10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15.png"/><Relationship Id="rId4" Type="http://schemas.openxmlformats.org/officeDocument/2006/relationships/image" Target="../media/image221.png"/><Relationship Id="rId5" Type="http://schemas.openxmlformats.org/officeDocument/2006/relationships/image" Target="../media/image161.png"/><Relationship Id="rId6" Type="http://schemas.openxmlformats.org/officeDocument/2006/relationships/image" Target="../media/image2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17.png"/><Relationship Id="rId4" Type="http://schemas.openxmlformats.org/officeDocument/2006/relationships/image" Target="../media/image219.png"/><Relationship Id="rId5" Type="http://schemas.openxmlformats.org/officeDocument/2006/relationships/image" Target="../media/image16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23.png"/><Relationship Id="rId4" Type="http://schemas.openxmlformats.org/officeDocument/2006/relationships/image" Target="../media/image237.png"/><Relationship Id="rId5" Type="http://schemas.openxmlformats.org/officeDocument/2006/relationships/image" Target="../media/image126.png"/><Relationship Id="rId6" Type="http://schemas.openxmlformats.org/officeDocument/2006/relationships/image" Target="../media/image16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20.png"/><Relationship Id="rId4" Type="http://schemas.openxmlformats.org/officeDocument/2006/relationships/image" Target="../media/image231.png"/><Relationship Id="rId5" Type="http://schemas.openxmlformats.org/officeDocument/2006/relationships/image" Target="../media/image22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27.png"/><Relationship Id="rId4" Type="http://schemas.openxmlformats.org/officeDocument/2006/relationships/image" Target="../media/image22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28.png"/><Relationship Id="rId4" Type="http://schemas.openxmlformats.org/officeDocument/2006/relationships/image" Target="../media/image226.png"/><Relationship Id="rId5" Type="http://schemas.openxmlformats.org/officeDocument/2006/relationships/image" Target="../media/image232.png"/><Relationship Id="rId6" Type="http://schemas.openxmlformats.org/officeDocument/2006/relationships/image" Target="../media/image22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1.png"/><Relationship Id="rId4" Type="http://schemas.openxmlformats.org/officeDocument/2006/relationships/image" Target="../media/image225.png"/><Relationship Id="rId5" Type="http://schemas.openxmlformats.org/officeDocument/2006/relationships/image" Target="../media/image230.png"/><Relationship Id="rId6" Type="http://schemas.openxmlformats.org/officeDocument/2006/relationships/image" Target="../media/image2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1.png"/><Relationship Id="rId4" Type="http://schemas.openxmlformats.org/officeDocument/2006/relationships/image" Target="../media/image229.png"/><Relationship Id="rId5" Type="http://schemas.openxmlformats.org/officeDocument/2006/relationships/image" Target="../media/image233.png"/><Relationship Id="rId6" Type="http://schemas.openxmlformats.org/officeDocument/2006/relationships/image" Target="../media/image126.png"/><Relationship Id="rId7" Type="http://schemas.openxmlformats.org/officeDocument/2006/relationships/image" Target="../media/image22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36.png"/><Relationship Id="rId4" Type="http://schemas.openxmlformats.org/officeDocument/2006/relationships/image" Target="../media/image240.png"/><Relationship Id="rId5" Type="http://schemas.openxmlformats.org/officeDocument/2006/relationships/image" Target="../media/image235.png"/><Relationship Id="rId6" Type="http://schemas.openxmlformats.org/officeDocument/2006/relationships/image" Target="../media/image22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39.png"/><Relationship Id="rId4" Type="http://schemas.openxmlformats.org/officeDocument/2006/relationships/image" Target="../media/image250.png"/><Relationship Id="rId5" Type="http://schemas.openxmlformats.org/officeDocument/2006/relationships/image" Target="../media/image249.png"/><Relationship Id="rId6" Type="http://schemas.openxmlformats.org/officeDocument/2006/relationships/image" Target="../media/image242.png"/><Relationship Id="rId7" Type="http://schemas.openxmlformats.org/officeDocument/2006/relationships/image" Target="../media/image22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28.png"/><Relationship Id="rId4" Type="http://schemas.openxmlformats.org/officeDocument/2006/relationships/image" Target="../media/image243.png"/><Relationship Id="rId5" Type="http://schemas.openxmlformats.org/officeDocument/2006/relationships/image" Target="../media/image245.png"/><Relationship Id="rId6" Type="http://schemas.openxmlformats.org/officeDocument/2006/relationships/image" Target="../media/image22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6.png"/><Relationship Id="rId4" Type="http://schemas.openxmlformats.org/officeDocument/2006/relationships/image" Target="../media/image22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41.png"/><Relationship Id="rId4" Type="http://schemas.openxmlformats.org/officeDocument/2006/relationships/image" Target="../media/image244.png"/><Relationship Id="rId5" Type="http://schemas.openxmlformats.org/officeDocument/2006/relationships/image" Target="../media/image22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38.png"/><Relationship Id="rId4" Type="http://schemas.openxmlformats.org/officeDocument/2006/relationships/image" Target="../media/image246.png"/><Relationship Id="rId5" Type="http://schemas.openxmlformats.org/officeDocument/2006/relationships/image" Target="../media/image22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11.png"/><Relationship Id="rId4" Type="http://schemas.openxmlformats.org/officeDocument/2006/relationships/image" Target="../media/image248.png"/><Relationship Id="rId5" Type="http://schemas.openxmlformats.org/officeDocument/2006/relationships/image" Target="../media/image22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6.png"/><Relationship Id="rId4" Type="http://schemas.openxmlformats.org/officeDocument/2006/relationships/image" Target="../media/image22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51.png"/><Relationship Id="rId4" Type="http://schemas.openxmlformats.org/officeDocument/2006/relationships/image" Target="../media/image228.png"/><Relationship Id="rId5" Type="http://schemas.openxmlformats.org/officeDocument/2006/relationships/image" Target="../media/image243.png"/><Relationship Id="rId6" Type="http://schemas.openxmlformats.org/officeDocument/2006/relationships/image" Target="../media/image2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2.png"/><Relationship Id="rId6" Type="http://schemas.openxmlformats.org/officeDocument/2006/relationships/image" Target="../media/image22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57.png"/><Relationship Id="rId4" Type="http://schemas.openxmlformats.org/officeDocument/2006/relationships/image" Target="../media/image262.png"/><Relationship Id="rId5" Type="http://schemas.openxmlformats.org/officeDocument/2006/relationships/image" Target="../media/image260.png"/><Relationship Id="rId6" Type="http://schemas.openxmlformats.org/officeDocument/2006/relationships/image" Target="../media/image22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94.png"/><Relationship Id="rId4" Type="http://schemas.openxmlformats.org/officeDocument/2006/relationships/image" Target="../media/image258.png"/><Relationship Id="rId5" Type="http://schemas.openxmlformats.org/officeDocument/2006/relationships/image" Target="../media/image26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67.png"/><Relationship Id="rId4" Type="http://schemas.openxmlformats.org/officeDocument/2006/relationships/image" Target="../media/image264.png"/><Relationship Id="rId5" Type="http://schemas.openxmlformats.org/officeDocument/2006/relationships/image" Target="../media/image26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94.png"/><Relationship Id="rId4" Type="http://schemas.openxmlformats.org/officeDocument/2006/relationships/image" Target="../media/image266.png"/><Relationship Id="rId5" Type="http://schemas.openxmlformats.org/officeDocument/2006/relationships/image" Target="../media/image26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65.png"/><Relationship Id="rId4" Type="http://schemas.openxmlformats.org/officeDocument/2006/relationships/image" Target="../media/image248.png"/><Relationship Id="rId5" Type="http://schemas.openxmlformats.org/officeDocument/2006/relationships/image" Target="../media/image268.png"/><Relationship Id="rId6" Type="http://schemas.openxmlformats.org/officeDocument/2006/relationships/image" Target="../media/image26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74.png"/><Relationship Id="rId4" Type="http://schemas.openxmlformats.org/officeDocument/2006/relationships/image" Target="../media/image26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69.png"/><Relationship Id="rId4" Type="http://schemas.openxmlformats.org/officeDocument/2006/relationships/image" Target="../media/image26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61.png"/><Relationship Id="rId4" Type="http://schemas.openxmlformats.org/officeDocument/2006/relationships/image" Target="../media/image271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75.png"/><Relationship Id="rId4" Type="http://schemas.openxmlformats.org/officeDocument/2006/relationships/image" Target="../media/image288.png"/><Relationship Id="rId5" Type="http://schemas.openxmlformats.org/officeDocument/2006/relationships/image" Target="../media/image26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70.png"/><Relationship Id="rId4" Type="http://schemas.openxmlformats.org/officeDocument/2006/relationships/image" Target="../media/image279.png"/><Relationship Id="rId5" Type="http://schemas.openxmlformats.org/officeDocument/2006/relationships/image" Target="../media/image26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78.png"/><Relationship Id="rId4" Type="http://schemas.openxmlformats.org/officeDocument/2006/relationships/image" Target="../media/image261.png"/><Relationship Id="rId5" Type="http://schemas.openxmlformats.org/officeDocument/2006/relationships/image" Target="../media/image29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94.png"/><Relationship Id="rId4" Type="http://schemas.openxmlformats.org/officeDocument/2006/relationships/image" Target="../media/image282.png"/><Relationship Id="rId5" Type="http://schemas.openxmlformats.org/officeDocument/2006/relationships/image" Target="../media/image26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61.png"/><Relationship Id="rId4" Type="http://schemas.openxmlformats.org/officeDocument/2006/relationships/image" Target="../media/image27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26.png"/><Relationship Id="rId4" Type="http://schemas.openxmlformats.org/officeDocument/2006/relationships/image" Target="../media/image26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87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7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8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77.png"/><Relationship Id="rId4" Type="http://schemas.openxmlformats.org/officeDocument/2006/relationships/image" Target="../media/image283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76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86.png"/><Relationship Id="rId4" Type="http://schemas.openxmlformats.org/officeDocument/2006/relationships/image" Target="../media/image280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8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84.png"/><Relationship Id="rId4" Type="http://schemas.openxmlformats.org/officeDocument/2006/relationships/image" Target="../media/image285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9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9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9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92.png"/><Relationship Id="rId4" Type="http://schemas.openxmlformats.org/officeDocument/2006/relationships/image" Target="../media/image29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9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96.png"/><Relationship Id="rId4" Type="http://schemas.openxmlformats.org/officeDocument/2006/relationships/image" Target="../media/image304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9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0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300.png"/><Relationship Id="rId4" Type="http://schemas.openxmlformats.org/officeDocument/2006/relationships/image" Target="../media/image303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8.png"/><Relationship Id="rId4" Type="http://schemas.openxmlformats.org/officeDocument/2006/relationships/image" Target="../media/image302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26.png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1.bin"/><Relationship Id="rId7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Relationship Id="rId4" Type="http://schemas.openxmlformats.org/officeDocument/2006/relationships/image" Target="../media/image59.png"/><Relationship Id="rId5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5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3.png"/><Relationship Id="rId4" Type="http://schemas.openxmlformats.org/officeDocument/2006/relationships/image" Target="../media/image61.png"/><Relationship Id="rId5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Relationship Id="rId5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70.png"/><Relationship Id="rId6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image" Target="../media/image65.png"/><Relationship Id="rId6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Relationship Id="rId4" Type="http://schemas.openxmlformats.org/officeDocument/2006/relationships/image" Target="../media/image76.png"/><Relationship Id="rId5" Type="http://schemas.openxmlformats.org/officeDocument/2006/relationships/image" Target="../media/image46.png"/><Relationship Id="rId6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68.png"/><Relationship Id="rId5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Relationship Id="rId4" Type="http://schemas.openxmlformats.org/officeDocument/2006/relationships/image" Target="../media/image71.png"/><Relationship Id="rId5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3.png"/><Relationship Id="rId4" Type="http://schemas.openxmlformats.org/officeDocument/2006/relationships/image" Target="../media/image77.png"/><Relationship Id="rId5" Type="http://schemas.openxmlformats.org/officeDocument/2006/relationships/image" Target="../media/image84.png"/><Relationship Id="rId6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Relationship Id="rId4" Type="http://schemas.openxmlformats.org/officeDocument/2006/relationships/image" Target="../media/image75.png"/><Relationship Id="rId5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png"/><Relationship Id="rId4" Type="http://schemas.openxmlformats.org/officeDocument/2006/relationships/image" Target="../media/image46.png"/><Relationship Id="rId5" Type="http://schemas.openxmlformats.org/officeDocument/2006/relationships/image" Target="../media/image8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5" Type="http://schemas.openxmlformats.org/officeDocument/2006/relationships/image" Target="../media/image92.png"/><Relationship Id="rId6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2.png"/><Relationship Id="rId4" Type="http://schemas.openxmlformats.org/officeDocument/2006/relationships/image" Target="../media/image99.png"/><Relationship Id="rId5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0.png"/><Relationship Id="rId4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8.png"/><Relationship Id="rId4" Type="http://schemas.openxmlformats.org/officeDocument/2006/relationships/image" Target="../media/image88.png"/><Relationship Id="rId5" Type="http://schemas.openxmlformats.org/officeDocument/2006/relationships/image" Target="../media/image91.png"/><Relationship Id="rId6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7.png"/><Relationship Id="rId4" Type="http://schemas.openxmlformats.org/officeDocument/2006/relationships/image" Target="../media/image102.png"/><Relationship Id="rId5" Type="http://schemas.openxmlformats.org/officeDocument/2006/relationships/image" Target="../media/image9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Relationship Id="rId5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3.png"/><Relationship Id="rId4" Type="http://schemas.openxmlformats.org/officeDocument/2006/relationships/image" Target="../media/image85.png"/><Relationship Id="rId5" Type="http://schemas.openxmlformats.org/officeDocument/2006/relationships/image" Target="../media/image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4.png"/><Relationship Id="rId4" Type="http://schemas.openxmlformats.org/officeDocument/2006/relationships/image" Target="../media/image1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9.png"/><Relationship Id="rId4" Type="http://schemas.openxmlformats.org/officeDocument/2006/relationships/image" Target="../media/image108.png"/><Relationship Id="rId5" Type="http://schemas.openxmlformats.org/officeDocument/2006/relationships/image" Target="../media/image43.png"/><Relationship Id="rId6" Type="http://schemas.openxmlformats.org/officeDocument/2006/relationships/image" Target="../media/image114.png"/><Relationship Id="rId7" Type="http://schemas.openxmlformats.org/officeDocument/2006/relationships/image" Target="../media/image9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Relationship Id="rId5" Type="http://schemas.openxmlformats.org/officeDocument/2006/relationships/image" Target="../media/image111.png"/><Relationship Id="rId6" Type="http://schemas.openxmlformats.org/officeDocument/2006/relationships/image" Target="../media/image1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3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5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9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1.png"/><Relationship Id="rId4" Type="http://schemas.openxmlformats.org/officeDocument/2006/relationships/image" Target="../media/image115.png"/><Relationship Id="rId5" Type="http://schemas.openxmlformats.org/officeDocument/2006/relationships/image" Target="../media/image119.png"/><Relationship Id="rId6" Type="http://schemas.openxmlformats.org/officeDocument/2006/relationships/image" Target="../media/image122.png"/><Relationship Id="rId7" Type="http://schemas.openxmlformats.org/officeDocument/2006/relationships/image" Target="../media/image9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7.png"/><Relationship Id="rId4" Type="http://schemas.openxmlformats.org/officeDocument/2006/relationships/image" Target="../media/image123.png"/><Relationship Id="rId5" Type="http://schemas.openxmlformats.org/officeDocument/2006/relationships/image" Target="../media/image127.png"/><Relationship Id="rId6" Type="http://schemas.openxmlformats.org/officeDocument/2006/relationships/image" Target="../media/image9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4.png"/><Relationship Id="rId4" Type="http://schemas.openxmlformats.org/officeDocument/2006/relationships/image" Target="../media/image126.png"/><Relationship Id="rId5" Type="http://schemas.openxmlformats.org/officeDocument/2006/relationships/image" Target="../media/image9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1.png"/><Relationship Id="rId4" Type="http://schemas.openxmlformats.org/officeDocument/2006/relationships/image" Target="../media/image126.png"/><Relationship Id="rId5" Type="http://schemas.openxmlformats.org/officeDocument/2006/relationships/image" Target="../media/image9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8.png"/><Relationship Id="rId4" Type="http://schemas.openxmlformats.org/officeDocument/2006/relationships/image" Target="../media/image134.png"/><Relationship Id="rId5" Type="http://schemas.openxmlformats.org/officeDocument/2006/relationships/image" Target="../media/image130.png"/><Relationship Id="rId6" Type="http://schemas.openxmlformats.org/officeDocument/2006/relationships/image" Target="../media/image13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2.png"/><Relationship Id="rId4" Type="http://schemas.openxmlformats.org/officeDocument/2006/relationships/image" Target="../media/image137.png"/><Relationship Id="rId5" Type="http://schemas.openxmlformats.org/officeDocument/2006/relationships/image" Target="../media/image139.png"/><Relationship Id="rId6" Type="http://schemas.openxmlformats.org/officeDocument/2006/relationships/image" Target="../media/image13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4.png"/><Relationship Id="rId4" Type="http://schemas.openxmlformats.org/officeDocument/2006/relationships/image" Target="../media/image13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3.png"/><Relationship Id="rId4" Type="http://schemas.openxmlformats.org/officeDocument/2006/relationships/image" Target="../media/image145.png"/><Relationship Id="rId5" Type="http://schemas.openxmlformats.org/officeDocument/2006/relationships/image" Target="../media/image13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6.png"/><Relationship Id="rId4" Type="http://schemas.openxmlformats.org/officeDocument/2006/relationships/image" Target="../media/image13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2.png"/><Relationship Id="rId4" Type="http://schemas.openxmlformats.org/officeDocument/2006/relationships/image" Target="../media/image1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3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3.png"/><Relationship Id="rId4" Type="http://schemas.openxmlformats.org/officeDocument/2006/relationships/image" Target="../media/image149.png"/><Relationship Id="rId5" Type="http://schemas.openxmlformats.org/officeDocument/2006/relationships/image" Target="../media/image13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7.png"/><Relationship Id="rId4" Type="http://schemas.openxmlformats.org/officeDocument/2006/relationships/image" Target="../media/image136.png"/><Relationship Id="rId5" Type="http://schemas.openxmlformats.org/officeDocument/2006/relationships/image" Target="../media/image148.png"/><Relationship Id="rId6" Type="http://schemas.openxmlformats.org/officeDocument/2006/relationships/image" Target="../media/image15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5.png"/><Relationship Id="rId4" Type="http://schemas.openxmlformats.org/officeDocument/2006/relationships/image" Target="../media/image140.png"/><Relationship Id="rId5" Type="http://schemas.openxmlformats.org/officeDocument/2006/relationships/image" Target="../media/image13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6.png"/><Relationship Id="rId4" Type="http://schemas.openxmlformats.org/officeDocument/2006/relationships/image" Target="../media/image136.png"/><Relationship Id="rId5" Type="http://schemas.openxmlformats.org/officeDocument/2006/relationships/image" Target="../media/image15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8.png"/><Relationship Id="rId4" Type="http://schemas.openxmlformats.org/officeDocument/2006/relationships/image" Target="../media/image166.png"/><Relationship Id="rId5" Type="http://schemas.openxmlformats.org/officeDocument/2006/relationships/image" Target="../media/image151.png"/><Relationship Id="rId6" Type="http://schemas.openxmlformats.org/officeDocument/2006/relationships/image" Target="../media/image13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4.png"/><Relationship Id="rId4" Type="http://schemas.openxmlformats.org/officeDocument/2006/relationships/image" Target="../media/image126.png"/><Relationship Id="rId5" Type="http://schemas.openxmlformats.org/officeDocument/2006/relationships/image" Target="../media/image13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62.png"/><Relationship Id="rId4" Type="http://schemas.openxmlformats.org/officeDocument/2006/relationships/image" Target="../media/image160.png"/><Relationship Id="rId5" Type="http://schemas.openxmlformats.org/officeDocument/2006/relationships/image" Target="../media/image128.png"/><Relationship Id="rId6" Type="http://schemas.openxmlformats.org/officeDocument/2006/relationships/image" Target="../media/image16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64.png"/><Relationship Id="rId4" Type="http://schemas.openxmlformats.org/officeDocument/2006/relationships/image" Target="../media/image173.png"/><Relationship Id="rId5" Type="http://schemas.openxmlformats.org/officeDocument/2006/relationships/image" Target="../media/image128.png"/><Relationship Id="rId6" Type="http://schemas.openxmlformats.org/officeDocument/2006/relationships/image" Target="../media/image1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70.png"/><Relationship Id="rId4" Type="http://schemas.openxmlformats.org/officeDocument/2006/relationships/image" Target="../media/image165.png"/><Relationship Id="rId5" Type="http://schemas.openxmlformats.org/officeDocument/2006/relationships/image" Target="../media/image176.png"/><Relationship Id="rId6" Type="http://schemas.openxmlformats.org/officeDocument/2006/relationships/image" Target="../media/image16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71.png"/><Relationship Id="rId4" Type="http://schemas.openxmlformats.org/officeDocument/2006/relationships/image" Target="../media/image108.png"/><Relationship Id="rId5" Type="http://schemas.openxmlformats.org/officeDocument/2006/relationships/image" Target="../media/image125.png"/><Relationship Id="rId6" Type="http://schemas.openxmlformats.org/officeDocument/2006/relationships/image" Target="../media/image16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1.png"/><Relationship Id="rId4" Type="http://schemas.openxmlformats.org/officeDocument/2006/relationships/image" Target="../media/image172.png"/><Relationship Id="rId5" Type="http://schemas.openxmlformats.org/officeDocument/2006/relationships/image" Target="../media/image161.png"/><Relationship Id="rId6" Type="http://schemas.openxmlformats.org/officeDocument/2006/relationships/image" Target="../media/image10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8.png"/><Relationship Id="rId4" Type="http://schemas.openxmlformats.org/officeDocument/2006/relationships/image" Target="../media/image130.png"/><Relationship Id="rId5" Type="http://schemas.openxmlformats.org/officeDocument/2006/relationships/image" Target="../media/image156.png"/><Relationship Id="rId6" Type="http://schemas.openxmlformats.org/officeDocument/2006/relationships/image" Target="../media/image16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80.png"/><Relationship Id="rId4" Type="http://schemas.openxmlformats.org/officeDocument/2006/relationships/image" Target="../media/image175.png"/><Relationship Id="rId5" Type="http://schemas.openxmlformats.org/officeDocument/2006/relationships/image" Target="../media/image13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77.png"/><Relationship Id="rId4" Type="http://schemas.openxmlformats.org/officeDocument/2006/relationships/image" Target="../media/image136.png"/><Relationship Id="rId5" Type="http://schemas.openxmlformats.org/officeDocument/2006/relationships/image" Target="../media/image18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78.png"/><Relationship Id="rId4" Type="http://schemas.openxmlformats.org/officeDocument/2006/relationships/image" Target="../media/image183.png"/><Relationship Id="rId5" Type="http://schemas.openxmlformats.org/officeDocument/2006/relationships/image" Target="../media/image186.png"/><Relationship Id="rId6" Type="http://schemas.openxmlformats.org/officeDocument/2006/relationships/image" Target="../media/image13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79.png"/><Relationship Id="rId4" Type="http://schemas.openxmlformats.org/officeDocument/2006/relationships/image" Target="../media/image181.png"/><Relationship Id="rId5" Type="http://schemas.openxmlformats.org/officeDocument/2006/relationships/image" Target="../media/image186.png"/><Relationship Id="rId6" Type="http://schemas.openxmlformats.org/officeDocument/2006/relationships/image" Target="../media/image13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6.png"/><Relationship Id="rId4" Type="http://schemas.openxmlformats.org/officeDocument/2006/relationships/image" Target="../media/image188.png"/><Relationship Id="rId5" Type="http://schemas.openxmlformats.org/officeDocument/2006/relationships/image" Target="../media/image18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87.png"/><Relationship Id="rId4" Type="http://schemas.openxmlformats.org/officeDocument/2006/relationships/image" Target="../media/image136.png"/><Relationship Id="rId5" Type="http://schemas.openxmlformats.org/officeDocument/2006/relationships/image" Target="../media/image1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"/>
          <p:cNvSpPr txBox="1"/>
          <p:nvPr>
            <p:ph type="ctrTitle"/>
          </p:nvPr>
        </p:nvSpPr>
        <p:spPr>
          <a:xfrm>
            <a:off x="717848" y="1844824"/>
            <a:ext cx="7958608" cy="2088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mes New Roman"/>
              <a:buNone/>
            </a:pPr>
            <a:r>
              <a:rPr lang="en-US" sz="5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 Placement &amp; Routing </a:t>
            </a:r>
            <a:br>
              <a:rPr lang="en-US" sz="5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Innovus</a:t>
            </a:r>
            <a:endParaRPr sz="5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"/>
          <p:cNvSpPr txBox="1"/>
          <p:nvPr>
            <p:ph idx="1" type="subTitle"/>
          </p:nvPr>
        </p:nvSpPr>
        <p:spPr>
          <a:xfrm>
            <a:off x="2339752" y="4725144"/>
            <a:ext cx="4464496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</a:pPr>
            <a:r>
              <a:rPr b="1"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 : Yu-Cheng Fan</a:t>
            </a:r>
            <a:endParaRPr/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</a:pPr>
            <a:r>
              <a:rPr b="1"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 : Hao-An Hsieh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Planning &amp; Power Route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564904"/>
            <a:ext cx="360805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8064" y="2564904"/>
            <a:ext cx="3536203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0"/>
          <p:cNvSpPr/>
          <p:nvPr/>
        </p:nvSpPr>
        <p:spPr>
          <a:xfrm>
            <a:off x="4427984" y="414908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0"/>
          <p:cNvSpPr txBox="1"/>
          <p:nvPr/>
        </p:nvSpPr>
        <p:spPr>
          <a:xfrm>
            <a:off x="971600" y="1268760"/>
            <a:ext cx="7632848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架設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Power ring, Pad pins, Power Stripe, Block Pins, Follow Pins </a:t>
            </a:r>
            <a:endParaRPr/>
          </a:p>
        </p:txBody>
      </p:sp>
      <p:sp>
        <p:nvSpPr>
          <p:cNvPr id="303" name="Google Shape;303;p10"/>
          <p:cNvSpPr/>
          <p:nvPr/>
        </p:nvSpPr>
        <p:spPr>
          <a:xfrm>
            <a:off x="2123728" y="4869160"/>
            <a:ext cx="451521" cy="73853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3707904" y="2276872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ring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10"/>
          <p:cNvCxnSpPr/>
          <p:nvPr/>
        </p:nvCxnSpPr>
        <p:spPr>
          <a:xfrm flipH="1">
            <a:off x="3347864" y="2636912"/>
            <a:ext cx="648072" cy="648072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06" name="Google Shape;306;p10"/>
          <p:cNvCxnSpPr/>
          <p:nvPr/>
        </p:nvCxnSpPr>
        <p:spPr>
          <a:xfrm rot="10800000">
            <a:off x="2483768" y="5661248"/>
            <a:ext cx="504056" cy="576064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07" name="Google Shape;307;p10"/>
          <p:cNvSpPr/>
          <p:nvPr/>
        </p:nvSpPr>
        <p:spPr>
          <a:xfrm>
            <a:off x="2699792" y="6237312"/>
            <a:ext cx="1082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Pad pins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827584" y="2204864"/>
            <a:ext cx="12618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 Pins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0"/>
          <p:cNvSpPr/>
          <p:nvPr/>
        </p:nvSpPr>
        <p:spPr>
          <a:xfrm flipH="1" rot="10800000">
            <a:off x="1659632" y="3219060"/>
            <a:ext cx="451521" cy="48519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10"/>
          <p:cNvCxnSpPr/>
          <p:nvPr/>
        </p:nvCxnSpPr>
        <p:spPr>
          <a:xfrm>
            <a:off x="1619672" y="2492896"/>
            <a:ext cx="144016" cy="72008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11" name="Google Shape;311;p10"/>
          <p:cNvCxnSpPr/>
          <p:nvPr/>
        </p:nvCxnSpPr>
        <p:spPr>
          <a:xfrm rot="10800000">
            <a:off x="2771800" y="4581128"/>
            <a:ext cx="580527" cy="534684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2" name="Google Shape;312;p10"/>
          <p:cNvSpPr/>
          <p:nvPr/>
        </p:nvSpPr>
        <p:spPr>
          <a:xfrm>
            <a:off x="3394836" y="5085184"/>
            <a:ext cx="1505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Power Stripe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10"/>
          <p:cNvCxnSpPr/>
          <p:nvPr/>
        </p:nvCxnSpPr>
        <p:spPr>
          <a:xfrm flipH="1">
            <a:off x="5940152" y="5013176"/>
            <a:ext cx="432048" cy="115212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14" name="Google Shape;314;p10"/>
          <p:cNvSpPr/>
          <p:nvPr/>
        </p:nvSpPr>
        <p:spPr>
          <a:xfrm>
            <a:off x="5292080" y="6021288"/>
            <a:ext cx="1428596" cy="45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pins 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0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IO Filler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5" name="Google Shape;1565;p10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6" name="Google Shape;156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976" y="3789040"/>
            <a:ext cx="3429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32" y="2516267"/>
            <a:ext cx="3965358" cy="391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20" y="2493844"/>
            <a:ext cx="3981761" cy="3958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00"/>
          <p:cNvSpPr/>
          <p:nvPr/>
        </p:nvSpPr>
        <p:spPr>
          <a:xfrm>
            <a:off x="4355976" y="429309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570" name="Google Shape;1570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00"/>
          <p:cNvSpPr txBox="1"/>
          <p:nvPr/>
        </p:nvSpPr>
        <p:spPr>
          <a:xfrm>
            <a:off x="539552" y="1124744"/>
            <a:ext cx="8064896" cy="295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按一下重新整理可以看到Iofiller已經被加入了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1572" name="Google Shape;1572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0192" y="1052736"/>
            <a:ext cx="2598812" cy="132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DEF</a:t>
            </a: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🡪用來儲存繞線資訊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8" name="Google Shape;1578;p1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9" name="Google Shape;157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412776"/>
            <a:ext cx="2871042" cy="482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953" y="1844824"/>
            <a:ext cx="3669318" cy="39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01"/>
          <p:cNvSpPr/>
          <p:nvPr/>
        </p:nvSpPr>
        <p:spPr>
          <a:xfrm>
            <a:off x="3923928" y="364502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82" name="Google Shape;1582;p101"/>
          <p:cNvSpPr/>
          <p:nvPr/>
        </p:nvSpPr>
        <p:spPr>
          <a:xfrm>
            <a:off x="2496678" y="5254149"/>
            <a:ext cx="635162" cy="286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83" name="Google Shape;1583;p101"/>
          <p:cNvSpPr/>
          <p:nvPr/>
        </p:nvSpPr>
        <p:spPr>
          <a:xfrm>
            <a:off x="4767739" y="5229200"/>
            <a:ext cx="956389" cy="4320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584" name="Google Shape;1584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0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Routing Blockage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0" name="Google Shape;1590;p10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1" name="Google Shape;159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664" y="1412776"/>
            <a:ext cx="6120680" cy="4024004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02"/>
          <p:cNvSpPr/>
          <p:nvPr/>
        </p:nvSpPr>
        <p:spPr>
          <a:xfrm>
            <a:off x="1691680" y="5373216"/>
            <a:ext cx="583264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路徑：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/home/cell_lib</a:t>
            </a: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/CBDK_TSMC018_Arm_v3.2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/CIC/SOCE/bond_pads (</a:t>
            </a: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02"/>
          <p:cNvSpPr/>
          <p:nvPr/>
        </p:nvSpPr>
        <p:spPr>
          <a:xfrm>
            <a:off x="2843808" y="2564904"/>
            <a:ext cx="2322512" cy="90575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595" name="Google Shape;1595;p102"/>
          <p:cNvCxnSpPr/>
          <p:nvPr/>
        </p:nvCxnSpPr>
        <p:spPr>
          <a:xfrm rot="10800000">
            <a:off x="3923928" y="3501008"/>
            <a:ext cx="504056" cy="50405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96" name="Google Shape;1596;p102"/>
          <p:cNvSpPr/>
          <p:nvPr/>
        </p:nvSpPr>
        <p:spPr>
          <a:xfrm>
            <a:off x="3194517" y="4005747"/>
            <a:ext cx="37444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將這兩個檔案複製到自己的工作資料夾內</a:t>
            </a:r>
            <a:endParaRPr/>
          </a:p>
        </p:txBody>
      </p:sp>
      <p:sp>
        <p:nvSpPr>
          <p:cNvPr id="1597" name="Google Shape;1597;p102"/>
          <p:cNvSpPr/>
          <p:nvPr/>
        </p:nvSpPr>
        <p:spPr>
          <a:xfrm>
            <a:off x="2780725" y="4076852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將這兩個檔案複製到自己的工作資料夾內並且將io_t18.list檔案從新命名為io.list</a:t>
            </a:r>
            <a:endParaRPr sz="18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0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Routing Blockage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3" name="Google Shape;1603;p10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4" name="Google Shape;160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9769" y="1068971"/>
            <a:ext cx="4036327" cy="530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03"/>
          <p:cNvSpPr/>
          <p:nvPr/>
        </p:nvSpPr>
        <p:spPr>
          <a:xfrm>
            <a:off x="5523825" y="1331913"/>
            <a:ext cx="2016224" cy="15287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07" name="Google Shape;1607;p103"/>
          <p:cNvSpPr/>
          <p:nvPr/>
        </p:nvSpPr>
        <p:spPr>
          <a:xfrm>
            <a:off x="4955333" y="5727787"/>
            <a:ext cx="2016224" cy="58755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08" name="Google Shape;1608;p103"/>
          <p:cNvSpPr txBox="1"/>
          <p:nvPr/>
        </p:nvSpPr>
        <p:spPr>
          <a:xfrm>
            <a:off x="251520" y="1196752"/>
            <a:ext cx="4688092" cy="5112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為了避免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routing</a:t>
            </a: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時繞線繞到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 Pad</a:t>
            </a: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上方，我們經由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perl</a:t>
            </a: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程式算出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 pad</a:t>
            </a: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的位置，會先在上方加入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routing blockage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1270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innovus</a:t>
            </a: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&gt;</a:t>
            </a: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perl ./addbonding_for_t18_v3.pl CHIP.def</a:t>
            </a:r>
            <a:endParaRPr/>
          </a:p>
          <a:p>
            <a:pPr indent="-1270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會產生兩個檔案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b="0" i="0" lang="en-US" sz="20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addRouteBlk.cmd</a:t>
            </a: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和</a:t>
            </a:r>
            <a:r>
              <a:rPr b="0" i="0" lang="en-US" sz="20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addbond.cmd</a:t>
            </a:r>
            <a:endParaRPr/>
          </a:p>
          <a:p>
            <a:pPr indent="-1270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innovus</a:t>
            </a: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 addRouteBlk.cmd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1270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存檔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File-&gt;SaveDesign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存成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place_CUPPad.enc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0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Routing Blockage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4" name="Google Shape;1614;p10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5" name="Google Shape;161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124744"/>
            <a:ext cx="5256584" cy="15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2826466"/>
            <a:ext cx="3836447" cy="379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8184" y="1844824"/>
            <a:ext cx="21844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04"/>
          <p:cNvSpPr/>
          <p:nvPr/>
        </p:nvSpPr>
        <p:spPr>
          <a:xfrm>
            <a:off x="1073151" y="2262674"/>
            <a:ext cx="1639419" cy="286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19" name="Google Shape;1619;p104"/>
          <p:cNvSpPr/>
          <p:nvPr/>
        </p:nvSpPr>
        <p:spPr>
          <a:xfrm rot="5400000">
            <a:off x="2411760" y="270892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6272804" y="3186472"/>
            <a:ext cx="2043612" cy="286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21" name="Google Shape;1621;p104"/>
          <p:cNvSpPr/>
          <p:nvPr/>
        </p:nvSpPr>
        <p:spPr>
          <a:xfrm>
            <a:off x="6228184" y="6237312"/>
            <a:ext cx="2198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place_CUPPad.enc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2" name="Google Shape;1622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0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Routing Blockage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8" name="Google Shape;1628;p10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9" name="Google Shape;162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2665584"/>
            <a:ext cx="2415541" cy="239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4208" y="2715181"/>
            <a:ext cx="2467902" cy="24354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105"/>
          <p:cNvSpPr/>
          <p:nvPr/>
        </p:nvSpPr>
        <p:spPr>
          <a:xfrm>
            <a:off x="4355976" y="364502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632" name="Google Shape;1632;p105"/>
          <p:cNvGrpSpPr/>
          <p:nvPr/>
        </p:nvGrpSpPr>
        <p:grpSpPr>
          <a:xfrm>
            <a:off x="107503" y="1484784"/>
            <a:ext cx="1367955" cy="4871566"/>
            <a:chOff x="107503" y="1484784"/>
            <a:chExt cx="1367955" cy="4871566"/>
          </a:xfrm>
        </p:grpSpPr>
        <p:pic>
          <p:nvPicPr>
            <p:cNvPr id="1633" name="Google Shape;1633;p1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7503" y="1484784"/>
              <a:ext cx="1295947" cy="4871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4" name="Google Shape;1634;p105"/>
            <p:cNvSpPr/>
            <p:nvPr/>
          </p:nvSpPr>
          <p:spPr>
            <a:xfrm>
              <a:off x="251520" y="2780928"/>
              <a:ext cx="1152128" cy="17505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635" name="Google Shape;1635;p105"/>
            <p:cNvSpPr/>
            <p:nvPr/>
          </p:nvSpPr>
          <p:spPr>
            <a:xfrm>
              <a:off x="1115615" y="1484784"/>
              <a:ext cx="359843" cy="196734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/>
            </a:p>
          </p:txBody>
        </p:sp>
      </p:grpSp>
      <p:pic>
        <p:nvPicPr>
          <p:cNvPr id="1636" name="Google Shape;1636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05"/>
          <p:cNvSpPr txBox="1"/>
          <p:nvPr/>
        </p:nvSpPr>
        <p:spPr>
          <a:xfrm>
            <a:off x="1619672" y="1124744"/>
            <a:ext cx="2952328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為了方便檢視，我們將剛剛加入的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Blockage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的顏色顯示關掉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grpSp>
        <p:nvGrpSpPr>
          <p:cNvPr id="1638" name="Google Shape;1638;p105"/>
          <p:cNvGrpSpPr/>
          <p:nvPr/>
        </p:nvGrpSpPr>
        <p:grpSpPr>
          <a:xfrm>
            <a:off x="4788222" y="1484784"/>
            <a:ext cx="1367955" cy="4871566"/>
            <a:chOff x="107503" y="1483319"/>
            <a:chExt cx="1367955" cy="4871566"/>
          </a:xfrm>
        </p:grpSpPr>
        <p:pic>
          <p:nvPicPr>
            <p:cNvPr id="1639" name="Google Shape;1639;p1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7503" y="1483319"/>
              <a:ext cx="1295947" cy="4871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105"/>
            <p:cNvSpPr/>
            <p:nvPr/>
          </p:nvSpPr>
          <p:spPr>
            <a:xfrm>
              <a:off x="251520" y="2780928"/>
              <a:ext cx="1152128" cy="17505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641" name="Google Shape;1641;p105"/>
            <p:cNvSpPr/>
            <p:nvPr/>
          </p:nvSpPr>
          <p:spPr>
            <a:xfrm>
              <a:off x="1115615" y="1484784"/>
              <a:ext cx="359843" cy="196734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/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6" name="Google Shape;164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888" y="1123950"/>
            <a:ext cx="4181475" cy="5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106"/>
          <p:cNvSpPr txBox="1"/>
          <p:nvPr>
            <p:ph type="title"/>
          </p:nvPr>
        </p:nvSpPr>
        <p:spPr>
          <a:xfrm>
            <a:off x="470644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 Tree Synthesis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8" name="Google Shape;1648;p10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106"/>
          <p:cNvSpPr/>
          <p:nvPr/>
        </p:nvSpPr>
        <p:spPr>
          <a:xfrm>
            <a:off x="5039545" y="4440373"/>
            <a:ext cx="1334479" cy="8117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0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 Tree Synthesis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5" name="Google Shape;1655;p10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6" name="Google Shape;165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1627" y="2485088"/>
            <a:ext cx="4182972" cy="415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954" y="70588"/>
            <a:ext cx="5070986" cy="27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07"/>
          <p:cNvSpPr txBox="1"/>
          <p:nvPr/>
        </p:nvSpPr>
        <p:spPr>
          <a:xfrm>
            <a:off x="1691680" y="981929"/>
            <a:ext cx="5976664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innovus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ccopt_design -cts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CTS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執行完的結果，接下來我們會對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Clock Tree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做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Display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和晶片的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timing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分析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1659" name="Google Shape;1659;p107"/>
          <p:cNvSpPr txBox="1"/>
          <p:nvPr/>
        </p:nvSpPr>
        <p:spPr>
          <a:xfrm>
            <a:off x="683568" y="5576713"/>
            <a:ext cx="3312368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儲存成cts.enc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Desktop\INNOVUS\2018-09-06_144120.png" id="1664" name="Google Shape;1664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482" y="4522771"/>
            <a:ext cx="4180954" cy="208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0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6" name="Google Shape;1666;p10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7" name="Google Shape;1667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664" y="1484784"/>
            <a:ext cx="2304256" cy="239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4958" y="1124744"/>
            <a:ext cx="3516709" cy="3309392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08"/>
          <p:cNvSpPr/>
          <p:nvPr/>
        </p:nvSpPr>
        <p:spPr>
          <a:xfrm>
            <a:off x="1658417" y="2913382"/>
            <a:ext cx="1401416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70" name="Google Shape;1670;p108"/>
          <p:cNvSpPr/>
          <p:nvPr/>
        </p:nvSpPr>
        <p:spPr>
          <a:xfrm>
            <a:off x="5752932" y="1988840"/>
            <a:ext cx="547260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71" name="Google Shape;1671;p108"/>
          <p:cNvSpPr/>
          <p:nvPr/>
        </p:nvSpPr>
        <p:spPr>
          <a:xfrm>
            <a:off x="4427984" y="4102360"/>
            <a:ext cx="796075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72" name="Google Shape;1672;p108"/>
          <p:cNvSpPr/>
          <p:nvPr/>
        </p:nvSpPr>
        <p:spPr>
          <a:xfrm>
            <a:off x="1071572" y="5563267"/>
            <a:ext cx="3930338" cy="24199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73" name="Google Shape;1673;p108"/>
          <p:cNvSpPr/>
          <p:nvPr/>
        </p:nvSpPr>
        <p:spPr>
          <a:xfrm>
            <a:off x="3707904" y="285293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74" name="Google Shape;1674;p108"/>
          <p:cNvSpPr/>
          <p:nvPr/>
        </p:nvSpPr>
        <p:spPr>
          <a:xfrm rot="7518941">
            <a:off x="4570931" y="450805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675" name="Google Shape;1675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954" y="70588"/>
            <a:ext cx="5070986" cy="2751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6" name="Google Shape;1676;p108"/>
          <p:cNvCxnSpPr/>
          <p:nvPr/>
        </p:nvCxnSpPr>
        <p:spPr>
          <a:xfrm rot="10800000">
            <a:off x="6271388" y="2336507"/>
            <a:ext cx="432048" cy="50405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77" name="Google Shape;1677;p108"/>
          <p:cNvSpPr/>
          <p:nvPr/>
        </p:nvSpPr>
        <p:spPr>
          <a:xfrm>
            <a:off x="5940152" y="2852936"/>
            <a:ext cx="1800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做完</a:t>
            </a:r>
            <a:r>
              <a:rPr lang="en-US" sz="16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CTS後的分析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SER\Desktop\INNOVUS\2018-09-06_144417.png" id="1682" name="Google Shape;1682;p109"/>
          <p:cNvPicPr preferRelativeResize="0"/>
          <p:nvPr/>
        </p:nvPicPr>
        <p:blipFill rotWithShape="1">
          <a:blip r:embed="rId3">
            <a:alphaModFix/>
          </a:blip>
          <a:srcRect b="18656" l="0" r="0" t="0"/>
          <a:stretch/>
        </p:blipFill>
        <p:spPr>
          <a:xfrm>
            <a:off x="1423987" y="4083247"/>
            <a:ext cx="5092229" cy="2588084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0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Optimization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4" name="Google Shape;1684;p10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5" name="Google Shape;168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7411" y="1196752"/>
            <a:ext cx="3660294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9"/>
          <p:cNvSpPr/>
          <p:nvPr/>
        </p:nvSpPr>
        <p:spPr>
          <a:xfrm>
            <a:off x="3419872" y="213285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87" name="Google Shape;1687;p109"/>
          <p:cNvSpPr/>
          <p:nvPr/>
        </p:nvSpPr>
        <p:spPr>
          <a:xfrm rot="5400000">
            <a:off x="4788024" y="386104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88" name="Google Shape;1688;p109"/>
          <p:cNvSpPr/>
          <p:nvPr/>
        </p:nvSpPr>
        <p:spPr>
          <a:xfrm>
            <a:off x="5004048" y="1524744"/>
            <a:ext cx="1008112" cy="36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89" name="Google Shape;1689;p109"/>
          <p:cNvSpPr/>
          <p:nvPr/>
        </p:nvSpPr>
        <p:spPr>
          <a:xfrm>
            <a:off x="3914597" y="3501008"/>
            <a:ext cx="729411" cy="36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690" name="Google Shape;1690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954" y="70588"/>
            <a:ext cx="5070986" cy="27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09"/>
          <p:cNvSpPr/>
          <p:nvPr/>
        </p:nvSpPr>
        <p:spPr>
          <a:xfrm>
            <a:off x="1423986" y="5410290"/>
            <a:ext cx="4948213" cy="25095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692" name="Google Shape;1692;p109"/>
          <p:cNvGrpSpPr/>
          <p:nvPr/>
        </p:nvGrpSpPr>
        <p:grpSpPr>
          <a:xfrm>
            <a:off x="1085778" y="1677352"/>
            <a:ext cx="2148677" cy="1271048"/>
            <a:chOff x="179512" y="1425324"/>
            <a:chExt cx="2148677" cy="1271048"/>
          </a:xfrm>
        </p:grpSpPr>
        <p:pic>
          <p:nvPicPr>
            <p:cNvPr id="1693" name="Google Shape;1693;p1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9512" y="1425324"/>
              <a:ext cx="2148677" cy="1271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4" name="Google Shape;1694;p109"/>
            <p:cNvSpPr/>
            <p:nvPr/>
          </p:nvSpPr>
          <p:spPr>
            <a:xfrm>
              <a:off x="395536" y="1988840"/>
              <a:ext cx="1656184" cy="28803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Planning –Add IO Filler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752" y="2204864"/>
            <a:ext cx="513397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1"/>
          <p:cNvSpPr txBox="1"/>
          <p:nvPr/>
        </p:nvSpPr>
        <p:spPr>
          <a:xfrm>
            <a:off x="971600" y="1268760"/>
            <a:ext cx="7632848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加入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IO Filler將Pad連接起來</a:t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IO Filler無任何Logic Function，僅為了連接IO PAD的電源</a:t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1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0" name="Google Shape;1700;p1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1" name="Google Shape;170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124745"/>
            <a:ext cx="2427792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1538" y="1196752"/>
            <a:ext cx="2881162" cy="271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4574" y="4090442"/>
            <a:ext cx="4418734" cy="27541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110"/>
          <p:cNvSpPr/>
          <p:nvPr/>
        </p:nvSpPr>
        <p:spPr>
          <a:xfrm>
            <a:off x="3851920" y="249289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05" name="Google Shape;1705;p110"/>
          <p:cNvSpPr/>
          <p:nvPr/>
        </p:nvSpPr>
        <p:spPr>
          <a:xfrm>
            <a:off x="1334276" y="2633261"/>
            <a:ext cx="1555779" cy="3058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06" name="Google Shape;1706;p110"/>
          <p:cNvSpPr/>
          <p:nvPr/>
        </p:nvSpPr>
        <p:spPr>
          <a:xfrm>
            <a:off x="5718314" y="1933870"/>
            <a:ext cx="572547" cy="22075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07" name="Google Shape;1707;p110"/>
          <p:cNvSpPr/>
          <p:nvPr/>
        </p:nvSpPr>
        <p:spPr>
          <a:xfrm>
            <a:off x="5295597" y="2328663"/>
            <a:ext cx="572547" cy="22075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08" name="Google Shape;1708;p110"/>
          <p:cNvSpPr/>
          <p:nvPr/>
        </p:nvSpPr>
        <p:spPr>
          <a:xfrm>
            <a:off x="4791541" y="3656720"/>
            <a:ext cx="572547" cy="22075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09" name="Google Shape;1709;p110"/>
          <p:cNvSpPr/>
          <p:nvPr/>
        </p:nvSpPr>
        <p:spPr>
          <a:xfrm rot="5400000">
            <a:off x="5652120" y="400506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10" name="Google Shape;1710;p110"/>
          <p:cNvSpPr/>
          <p:nvPr/>
        </p:nvSpPr>
        <p:spPr>
          <a:xfrm>
            <a:off x="2267744" y="5733256"/>
            <a:ext cx="4176464" cy="2365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711" name="Google Shape;1711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954" y="70588"/>
            <a:ext cx="5070986" cy="27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10"/>
          <p:cNvSpPr txBox="1"/>
          <p:nvPr/>
        </p:nvSpPr>
        <p:spPr>
          <a:xfrm>
            <a:off x="6630816" y="5311164"/>
            <a:ext cx="25202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若只有些微的負slack可等到Routing結束後再看看是否仍為負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1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Optimization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8" name="Google Shape;1718;p1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9" name="Google Shape;171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310" y="3645024"/>
            <a:ext cx="2868879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1437" y="2613435"/>
            <a:ext cx="4807414" cy="299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1"/>
          <p:cNvSpPr/>
          <p:nvPr/>
        </p:nvSpPr>
        <p:spPr>
          <a:xfrm>
            <a:off x="1225284" y="3897559"/>
            <a:ext cx="684855" cy="26403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22" name="Google Shape;1722;p111"/>
          <p:cNvSpPr/>
          <p:nvPr/>
        </p:nvSpPr>
        <p:spPr>
          <a:xfrm>
            <a:off x="1629611" y="4273893"/>
            <a:ext cx="684855" cy="26403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23" name="Google Shape;1723;p111"/>
          <p:cNvSpPr/>
          <p:nvPr/>
        </p:nvSpPr>
        <p:spPr>
          <a:xfrm>
            <a:off x="286745" y="5443532"/>
            <a:ext cx="684855" cy="26403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24" name="Google Shape;1724;p111"/>
          <p:cNvSpPr/>
          <p:nvPr/>
        </p:nvSpPr>
        <p:spPr>
          <a:xfrm rot="5400000">
            <a:off x="1619672" y="310496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25" name="Google Shape;1725;p111"/>
          <p:cNvSpPr/>
          <p:nvPr/>
        </p:nvSpPr>
        <p:spPr>
          <a:xfrm>
            <a:off x="3347864" y="458112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26" name="Google Shape;1726;p111"/>
          <p:cNvSpPr/>
          <p:nvPr/>
        </p:nvSpPr>
        <p:spPr>
          <a:xfrm>
            <a:off x="3923928" y="3897559"/>
            <a:ext cx="4536504" cy="21410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727" name="Google Shape;1727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954" y="70588"/>
            <a:ext cx="5070986" cy="275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699411" y="1551597"/>
            <a:ext cx="2148677" cy="1271048"/>
            <a:chOff x="179512" y="1425324"/>
            <a:chExt cx="2148677" cy="1271048"/>
          </a:xfrm>
        </p:grpSpPr>
        <p:pic>
          <p:nvPicPr>
            <p:cNvPr id="1729" name="Google Shape;1729;p1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9512" y="1425324"/>
              <a:ext cx="2148677" cy="1271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0" name="Google Shape;1730;p111"/>
            <p:cNvSpPr/>
            <p:nvPr/>
          </p:nvSpPr>
          <p:spPr>
            <a:xfrm>
              <a:off x="395536" y="1988840"/>
              <a:ext cx="1656184" cy="28803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1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Tie Hi/Lo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6" name="Google Shape;1736;p1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7" name="Google Shape;173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628800"/>
            <a:ext cx="3086100" cy="4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909" y="3501008"/>
            <a:ext cx="4490838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/>
          <p:nvPr/>
        </p:nvSpPr>
        <p:spPr>
          <a:xfrm>
            <a:off x="2419129" y="4314799"/>
            <a:ext cx="712711" cy="32096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40" name="Google Shape;1740;p112"/>
          <p:cNvSpPr/>
          <p:nvPr/>
        </p:nvSpPr>
        <p:spPr>
          <a:xfrm>
            <a:off x="5724128" y="5373216"/>
            <a:ext cx="926437" cy="36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41" name="Google Shape;1741;p112"/>
          <p:cNvSpPr/>
          <p:nvPr/>
        </p:nvSpPr>
        <p:spPr>
          <a:xfrm>
            <a:off x="3419872" y="443711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742" name="Google Shape;1742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917" y="92496"/>
            <a:ext cx="5100338" cy="240769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12"/>
          <p:cNvSpPr txBox="1"/>
          <p:nvPr/>
        </p:nvSpPr>
        <p:spPr>
          <a:xfrm>
            <a:off x="4067944" y="1412776"/>
            <a:ext cx="2808312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加入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Tie Hi/Lo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Tie Hi只有一個Output ，將VDD經Output連到1’b1 ，Tie Hi具有保護電路，可以避免ESD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1744" name="Google Shape;1744;p112"/>
          <p:cNvSpPr txBox="1"/>
          <p:nvPr/>
        </p:nvSpPr>
        <p:spPr>
          <a:xfrm>
            <a:off x="6948264" y="1484784"/>
            <a:ext cx="18722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ESD protection</a:t>
            </a:r>
            <a:endParaRPr/>
          </a:p>
        </p:txBody>
      </p:sp>
      <p:pic>
        <p:nvPicPr>
          <p:cNvPr id="1745" name="Google Shape;1745;p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2320" y="1916832"/>
            <a:ext cx="80962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1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Tie Hi/Lo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1" name="Google Shape;1751;p1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2" name="Google Shape;175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182" y="1074847"/>
            <a:ext cx="7128023" cy="525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744" y="3284984"/>
            <a:ext cx="4875945" cy="256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3"/>
          <p:cNvSpPr/>
          <p:nvPr/>
        </p:nvSpPr>
        <p:spPr>
          <a:xfrm>
            <a:off x="5640445" y="1619958"/>
            <a:ext cx="745156" cy="28958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55" name="Google Shape;1755;p113"/>
          <p:cNvSpPr/>
          <p:nvPr/>
        </p:nvSpPr>
        <p:spPr>
          <a:xfrm>
            <a:off x="4375854" y="4265913"/>
            <a:ext cx="666328" cy="26186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56" name="Google Shape;1756;p113"/>
          <p:cNvSpPr/>
          <p:nvPr/>
        </p:nvSpPr>
        <p:spPr>
          <a:xfrm rot="4272071">
            <a:off x="5268480" y="203724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757" name="Google Shape;1757;p113"/>
          <p:cNvGrpSpPr/>
          <p:nvPr/>
        </p:nvGrpSpPr>
        <p:grpSpPr>
          <a:xfrm>
            <a:off x="733115" y="3905464"/>
            <a:ext cx="1393197" cy="392798"/>
            <a:chOff x="611560" y="3117502"/>
            <a:chExt cx="1393197" cy="392798"/>
          </a:xfrm>
        </p:grpSpPr>
        <p:sp>
          <p:nvSpPr>
            <p:cNvPr id="1758" name="Google Shape;1758;p113"/>
            <p:cNvSpPr/>
            <p:nvPr/>
          </p:nvSpPr>
          <p:spPr>
            <a:xfrm>
              <a:off x="898783" y="3117502"/>
              <a:ext cx="1105974" cy="199035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759" name="Google Shape;1759;p113"/>
            <p:cNvSpPr txBox="1"/>
            <p:nvPr/>
          </p:nvSpPr>
          <p:spPr>
            <a:xfrm>
              <a:off x="611560" y="3140968"/>
              <a:ext cx="432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0" name="Google Shape;1760;p113"/>
          <p:cNvSpPr txBox="1"/>
          <p:nvPr/>
        </p:nvSpPr>
        <p:spPr>
          <a:xfrm>
            <a:off x="6444112" y="147571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13"/>
          <p:cNvSpPr txBox="1"/>
          <p:nvPr/>
        </p:nvSpPr>
        <p:spPr>
          <a:xfrm>
            <a:off x="5652120" y="400506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13"/>
          <p:cNvSpPr txBox="1"/>
          <p:nvPr/>
        </p:nvSpPr>
        <p:spPr>
          <a:xfrm>
            <a:off x="4499992" y="393305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13"/>
          <p:cNvSpPr txBox="1"/>
          <p:nvPr/>
        </p:nvSpPr>
        <p:spPr>
          <a:xfrm>
            <a:off x="2483768" y="400506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4" name="Google Shape;1764;p113"/>
          <p:cNvGrpSpPr/>
          <p:nvPr/>
        </p:nvGrpSpPr>
        <p:grpSpPr>
          <a:xfrm>
            <a:off x="2268654" y="2041081"/>
            <a:ext cx="3599489" cy="805067"/>
            <a:chOff x="1998373" y="1916832"/>
            <a:chExt cx="2880320" cy="805067"/>
          </a:xfrm>
        </p:grpSpPr>
        <p:sp>
          <p:nvSpPr>
            <p:cNvPr id="1765" name="Google Shape;1765;p113"/>
            <p:cNvSpPr/>
            <p:nvPr/>
          </p:nvSpPr>
          <p:spPr>
            <a:xfrm>
              <a:off x="1998373" y="2242187"/>
              <a:ext cx="2880320" cy="47971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766" name="Google Shape;1766;p113"/>
            <p:cNvSpPr txBox="1"/>
            <p:nvPr/>
          </p:nvSpPr>
          <p:spPr>
            <a:xfrm>
              <a:off x="3707904" y="1916832"/>
              <a:ext cx="432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7" name="Google Shape;1767;p113"/>
          <p:cNvSpPr txBox="1"/>
          <p:nvPr/>
        </p:nvSpPr>
        <p:spPr>
          <a:xfrm>
            <a:off x="5050701" y="547991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13"/>
          <p:cNvSpPr/>
          <p:nvPr/>
        </p:nvSpPr>
        <p:spPr>
          <a:xfrm>
            <a:off x="4369431" y="5524802"/>
            <a:ext cx="666328" cy="26186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769" name="Google Shape;1769;p113"/>
          <p:cNvGrpSpPr/>
          <p:nvPr/>
        </p:nvGrpSpPr>
        <p:grpSpPr>
          <a:xfrm>
            <a:off x="1714271" y="5552612"/>
            <a:ext cx="666328" cy="655911"/>
            <a:chOff x="1687962" y="5949280"/>
            <a:chExt cx="666328" cy="655911"/>
          </a:xfrm>
        </p:grpSpPr>
        <p:sp>
          <p:nvSpPr>
            <p:cNvPr id="1770" name="Google Shape;1770;p113"/>
            <p:cNvSpPr/>
            <p:nvPr/>
          </p:nvSpPr>
          <p:spPr>
            <a:xfrm>
              <a:off x="1687962" y="6343326"/>
              <a:ext cx="666328" cy="261865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771" name="Google Shape;1771;p113"/>
            <p:cNvSpPr txBox="1"/>
            <p:nvPr/>
          </p:nvSpPr>
          <p:spPr>
            <a:xfrm>
              <a:off x="1907704" y="5949280"/>
              <a:ext cx="432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2" name="Google Shape;1772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917" y="92496"/>
            <a:ext cx="5100338" cy="24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1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Tie Hi/Lo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8" name="Google Shape;1778;p1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9" name="Google Shape;1779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53" y="1628800"/>
            <a:ext cx="4465014" cy="22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10" y="4668424"/>
            <a:ext cx="5559070" cy="107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200" y="1340768"/>
            <a:ext cx="21844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14"/>
          <p:cNvSpPr/>
          <p:nvPr/>
        </p:nvSpPr>
        <p:spPr>
          <a:xfrm>
            <a:off x="1619672" y="1964905"/>
            <a:ext cx="2448272" cy="31196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83" name="Google Shape;1783;p114"/>
          <p:cNvSpPr/>
          <p:nvPr/>
        </p:nvSpPr>
        <p:spPr>
          <a:xfrm>
            <a:off x="755576" y="3429000"/>
            <a:ext cx="847802" cy="36504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84" name="Google Shape;1784;p114"/>
          <p:cNvSpPr/>
          <p:nvPr/>
        </p:nvSpPr>
        <p:spPr>
          <a:xfrm rot="5400000">
            <a:off x="2915816" y="400506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85" name="Google Shape;1785;p114"/>
          <p:cNvSpPr/>
          <p:nvPr/>
        </p:nvSpPr>
        <p:spPr>
          <a:xfrm>
            <a:off x="227450" y="5172066"/>
            <a:ext cx="3624470" cy="31196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86" name="Google Shape;1786;p114"/>
          <p:cNvSpPr/>
          <p:nvPr/>
        </p:nvSpPr>
        <p:spPr>
          <a:xfrm>
            <a:off x="6410130" y="2680793"/>
            <a:ext cx="2050301" cy="31196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87" name="Google Shape;1787;p114"/>
          <p:cNvSpPr/>
          <p:nvPr/>
        </p:nvSpPr>
        <p:spPr>
          <a:xfrm>
            <a:off x="6516216" y="5733256"/>
            <a:ext cx="20954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存檔成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cts_hilo.enc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8" name="Google Shape;1788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917" y="92496"/>
            <a:ext cx="5100338" cy="240769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114"/>
          <p:cNvSpPr txBox="1"/>
          <p:nvPr/>
        </p:nvSpPr>
        <p:spPr>
          <a:xfrm>
            <a:off x="482664" y="5664509"/>
            <a:ext cx="3463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會視電路情況加入Tie High/Low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因此也有可能出現0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4" name="Google Shape;179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1052736"/>
            <a:ext cx="4181475" cy="5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15"/>
          <p:cNvSpPr txBox="1"/>
          <p:nvPr>
            <p:ph type="title"/>
          </p:nvPr>
        </p:nvSpPr>
        <p:spPr>
          <a:xfrm>
            <a:off x="467544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6" name="Google Shape;1796;p1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7" name="Google Shape;1797;p115"/>
          <p:cNvSpPr/>
          <p:nvPr/>
        </p:nvSpPr>
        <p:spPr>
          <a:xfrm>
            <a:off x="4211960" y="5157192"/>
            <a:ext cx="1334479" cy="8117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1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3" name="Google Shape;1803;p1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4" name="Google Shape;180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124744"/>
            <a:ext cx="3475169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1223" y="836712"/>
            <a:ext cx="4927016" cy="54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116"/>
          <p:cNvSpPr/>
          <p:nvPr/>
        </p:nvSpPr>
        <p:spPr>
          <a:xfrm>
            <a:off x="2203648" y="2533387"/>
            <a:ext cx="1175454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07" name="Google Shape;1807;p116"/>
          <p:cNvSpPr/>
          <p:nvPr/>
        </p:nvSpPr>
        <p:spPr>
          <a:xfrm>
            <a:off x="5328421" y="1628799"/>
            <a:ext cx="1691851" cy="22866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08" name="Google Shape;1808;p116"/>
          <p:cNvSpPr/>
          <p:nvPr/>
        </p:nvSpPr>
        <p:spPr>
          <a:xfrm>
            <a:off x="5493060" y="2044274"/>
            <a:ext cx="3399419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09" name="Google Shape;1809;p116"/>
          <p:cNvSpPr/>
          <p:nvPr/>
        </p:nvSpPr>
        <p:spPr>
          <a:xfrm>
            <a:off x="4148033" y="2449141"/>
            <a:ext cx="941850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10" name="Google Shape;1810;p116"/>
          <p:cNvSpPr/>
          <p:nvPr/>
        </p:nvSpPr>
        <p:spPr>
          <a:xfrm>
            <a:off x="4144246" y="2838863"/>
            <a:ext cx="941850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11" name="Google Shape;1811;p116"/>
          <p:cNvSpPr/>
          <p:nvPr/>
        </p:nvSpPr>
        <p:spPr>
          <a:xfrm>
            <a:off x="5328421" y="5901332"/>
            <a:ext cx="543001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12" name="Google Shape;1812;p116"/>
          <p:cNvSpPr/>
          <p:nvPr/>
        </p:nvSpPr>
        <p:spPr>
          <a:xfrm rot="5400000">
            <a:off x="6088124" y="6229567"/>
            <a:ext cx="308790" cy="40337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13" name="Google Shape;1813;p116"/>
          <p:cNvSpPr/>
          <p:nvPr/>
        </p:nvSpPr>
        <p:spPr>
          <a:xfrm>
            <a:off x="3563888" y="249289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814" name="Google Shape;1814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1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0" name="Google Shape;1820;p1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1" name="Google Shape;182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064" y="1628800"/>
            <a:ext cx="8477872" cy="4278238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117"/>
          <p:cNvSpPr/>
          <p:nvPr/>
        </p:nvSpPr>
        <p:spPr>
          <a:xfrm>
            <a:off x="449467" y="2372940"/>
            <a:ext cx="1170789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23" name="Google Shape;1823;p117"/>
          <p:cNvSpPr/>
          <p:nvPr/>
        </p:nvSpPr>
        <p:spPr>
          <a:xfrm>
            <a:off x="1673603" y="2372940"/>
            <a:ext cx="1175454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24" name="Google Shape;1824;p117"/>
          <p:cNvSpPr/>
          <p:nvPr/>
        </p:nvSpPr>
        <p:spPr>
          <a:xfrm>
            <a:off x="4697939" y="3533792"/>
            <a:ext cx="1568759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25" name="Google Shape;1825;p117"/>
          <p:cNvSpPr/>
          <p:nvPr/>
        </p:nvSpPr>
        <p:spPr>
          <a:xfrm>
            <a:off x="6426131" y="3559146"/>
            <a:ext cx="1546853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26" name="Google Shape;1826;p117"/>
          <p:cNvSpPr/>
          <p:nvPr/>
        </p:nvSpPr>
        <p:spPr>
          <a:xfrm>
            <a:off x="1006263" y="5524736"/>
            <a:ext cx="985798" cy="2839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827" name="Google Shape;1827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Verify(可略)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4" name="Google Shape;183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052736"/>
            <a:ext cx="23368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5767" y="1331913"/>
            <a:ext cx="3643472" cy="484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464" y="4119526"/>
            <a:ext cx="4106743" cy="2187972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18"/>
          <p:cNvSpPr/>
          <p:nvPr/>
        </p:nvSpPr>
        <p:spPr>
          <a:xfrm>
            <a:off x="3707904" y="263691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38" name="Google Shape;1838;p118"/>
          <p:cNvSpPr/>
          <p:nvPr/>
        </p:nvSpPr>
        <p:spPr>
          <a:xfrm rot="9312962">
            <a:off x="4710532" y="449599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39" name="Google Shape;1839;p118"/>
          <p:cNvSpPr/>
          <p:nvPr/>
        </p:nvSpPr>
        <p:spPr>
          <a:xfrm>
            <a:off x="647260" y="1489373"/>
            <a:ext cx="1476467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40" name="Google Shape;1840;p118"/>
          <p:cNvSpPr/>
          <p:nvPr/>
        </p:nvSpPr>
        <p:spPr>
          <a:xfrm>
            <a:off x="5442867" y="5859959"/>
            <a:ext cx="647057" cy="30210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41" name="Google Shape;1841;p118"/>
          <p:cNvSpPr/>
          <p:nvPr/>
        </p:nvSpPr>
        <p:spPr>
          <a:xfrm>
            <a:off x="337930" y="5648189"/>
            <a:ext cx="2577885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842" name="Google Shape;1842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1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8" name="Google Shape;1848;p1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49" name="Google Shape;1849;p119"/>
          <p:cNvGrpSpPr/>
          <p:nvPr/>
        </p:nvGrpSpPr>
        <p:grpSpPr>
          <a:xfrm>
            <a:off x="5606479" y="1013026"/>
            <a:ext cx="2620496" cy="2720324"/>
            <a:chOff x="2514646" y="1101012"/>
            <a:chExt cx="2620496" cy="2720324"/>
          </a:xfrm>
        </p:grpSpPr>
        <p:pic>
          <p:nvPicPr>
            <p:cNvPr id="1850" name="Google Shape;1850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14646" y="1101012"/>
              <a:ext cx="2620496" cy="272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1" name="Google Shape;1851;p119"/>
            <p:cNvSpPr/>
            <p:nvPr/>
          </p:nvSpPr>
          <p:spPr>
            <a:xfrm>
              <a:off x="2624179" y="2767870"/>
              <a:ext cx="1568759" cy="26397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grpSp>
        <p:nvGrpSpPr>
          <p:cNvPr id="1852" name="Google Shape;1852;p119"/>
          <p:cNvGrpSpPr/>
          <p:nvPr/>
        </p:nvGrpSpPr>
        <p:grpSpPr>
          <a:xfrm>
            <a:off x="443520" y="3821336"/>
            <a:ext cx="3065466" cy="2741595"/>
            <a:chOff x="5394966" y="1084970"/>
            <a:chExt cx="3065466" cy="2741595"/>
          </a:xfrm>
        </p:grpSpPr>
        <p:pic>
          <p:nvPicPr>
            <p:cNvPr id="1853" name="Google Shape;1853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94966" y="1084970"/>
              <a:ext cx="3065466" cy="2741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4" name="Google Shape;1854;p119"/>
            <p:cNvSpPr/>
            <p:nvPr/>
          </p:nvSpPr>
          <p:spPr>
            <a:xfrm>
              <a:off x="7092280" y="1791199"/>
              <a:ext cx="605678" cy="26397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855" name="Google Shape;1855;p119"/>
            <p:cNvSpPr/>
            <p:nvPr/>
          </p:nvSpPr>
          <p:spPr>
            <a:xfrm>
              <a:off x="5580112" y="2227971"/>
              <a:ext cx="605678" cy="35661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856" name="Google Shape;1856;p119"/>
            <p:cNvSpPr/>
            <p:nvPr/>
          </p:nvSpPr>
          <p:spPr>
            <a:xfrm>
              <a:off x="5580112" y="3568005"/>
              <a:ext cx="605678" cy="204267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sp>
        <p:nvSpPr>
          <p:cNvPr id="1857" name="Google Shape;1857;p119"/>
          <p:cNvSpPr/>
          <p:nvPr/>
        </p:nvSpPr>
        <p:spPr>
          <a:xfrm>
            <a:off x="3627395" y="496947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858" name="Google Shape;1858;p119"/>
          <p:cNvGrpSpPr/>
          <p:nvPr/>
        </p:nvGrpSpPr>
        <p:grpSpPr>
          <a:xfrm>
            <a:off x="4105844" y="3881989"/>
            <a:ext cx="4409490" cy="2535014"/>
            <a:chOff x="1927321" y="3933056"/>
            <a:chExt cx="4843014" cy="2784247"/>
          </a:xfrm>
        </p:grpSpPr>
        <p:pic>
          <p:nvPicPr>
            <p:cNvPr id="1859" name="Google Shape;1859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41617" y="3933056"/>
              <a:ext cx="4828718" cy="2784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0" name="Google Shape;1860;p119"/>
            <p:cNvSpPr/>
            <p:nvPr/>
          </p:nvSpPr>
          <p:spPr>
            <a:xfrm>
              <a:off x="1927321" y="4688686"/>
              <a:ext cx="2860703" cy="828546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sp>
        <p:nvSpPr>
          <p:cNvPr id="1861" name="Google Shape;1861;p119"/>
          <p:cNvSpPr/>
          <p:nvPr/>
        </p:nvSpPr>
        <p:spPr>
          <a:xfrm rot="9082449">
            <a:off x="4148703" y="3271339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862" name="Google Shape;1862;p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119"/>
          <p:cNvSpPr/>
          <p:nvPr/>
        </p:nvSpPr>
        <p:spPr>
          <a:xfrm>
            <a:off x="112667" y="1131242"/>
            <a:ext cx="5493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innovus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setAnalysisMode –analysisType onChipVariation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12"/>
          <p:cNvSpPr txBox="1"/>
          <p:nvPr/>
        </p:nvSpPr>
        <p:spPr>
          <a:xfrm>
            <a:off x="971600" y="1268760"/>
            <a:ext cx="7632848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分析晶片內部的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Power</a:t>
            </a:r>
            <a:endParaRPr/>
          </a:p>
        </p:txBody>
      </p:sp>
      <p:pic>
        <p:nvPicPr>
          <p:cNvPr id="330" name="Google Shape;3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1916832"/>
            <a:ext cx="4824536" cy="476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2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9" name="Google Shape;1869;p1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0" name="Google Shape;187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052736"/>
            <a:ext cx="2528269" cy="262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413" y="3800708"/>
            <a:ext cx="4614900" cy="288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4392" y="1052736"/>
            <a:ext cx="2881683" cy="2650012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20"/>
          <p:cNvSpPr/>
          <p:nvPr/>
        </p:nvSpPr>
        <p:spPr>
          <a:xfrm>
            <a:off x="2987824" y="270892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74" name="Google Shape;1874;p120"/>
          <p:cNvSpPr/>
          <p:nvPr/>
        </p:nvSpPr>
        <p:spPr>
          <a:xfrm>
            <a:off x="494318" y="2658539"/>
            <a:ext cx="1568759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75" name="Google Shape;1875;p120"/>
          <p:cNvSpPr/>
          <p:nvPr/>
        </p:nvSpPr>
        <p:spPr>
          <a:xfrm>
            <a:off x="5262466" y="1717383"/>
            <a:ext cx="605678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76" name="Google Shape;1876;p120"/>
          <p:cNvSpPr/>
          <p:nvPr/>
        </p:nvSpPr>
        <p:spPr>
          <a:xfrm>
            <a:off x="3831096" y="2363164"/>
            <a:ext cx="605678" cy="1091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77" name="Google Shape;1877;p120"/>
          <p:cNvSpPr/>
          <p:nvPr/>
        </p:nvSpPr>
        <p:spPr>
          <a:xfrm>
            <a:off x="4406958" y="2199589"/>
            <a:ext cx="525082" cy="14929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78" name="Google Shape;1878;p120"/>
          <p:cNvSpPr/>
          <p:nvPr/>
        </p:nvSpPr>
        <p:spPr>
          <a:xfrm>
            <a:off x="3800265" y="3466315"/>
            <a:ext cx="605678" cy="20426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79" name="Google Shape;1879;p120"/>
          <p:cNvSpPr/>
          <p:nvPr/>
        </p:nvSpPr>
        <p:spPr>
          <a:xfrm rot="5400000">
            <a:off x="4427984" y="371703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80" name="Google Shape;1880;p120"/>
          <p:cNvSpPr/>
          <p:nvPr/>
        </p:nvSpPr>
        <p:spPr>
          <a:xfrm>
            <a:off x="1152884" y="5529859"/>
            <a:ext cx="4412421" cy="2033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881" name="Google Shape;1881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8264" y="2060848"/>
            <a:ext cx="1965966" cy="3851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120"/>
          <p:cNvSpPr/>
          <p:nvPr/>
        </p:nvSpPr>
        <p:spPr>
          <a:xfrm>
            <a:off x="6847653" y="3280725"/>
            <a:ext cx="2165718" cy="263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83" name="Google Shape;1883;p120"/>
          <p:cNvSpPr/>
          <p:nvPr/>
        </p:nvSpPr>
        <p:spPr>
          <a:xfrm>
            <a:off x="7092280" y="5949280"/>
            <a:ext cx="18389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存檔成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route.enc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4" name="Google Shape;1884;p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2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Filler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0" name="Google Shape;1890;p1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1" name="Google Shape;189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124744"/>
            <a:ext cx="2856116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5763" y="1120587"/>
            <a:ext cx="3124127" cy="237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5225" y="3806259"/>
            <a:ext cx="4951407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21"/>
          <p:cNvSpPr/>
          <p:nvPr/>
        </p:nvSpPr>
        <p:spPr>
          <a:xfrm>
            <a:off x="1982349" y="3377682"/>
            <a:ext cx="936104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95" name="Google Shape;1895;p121"/>
          <p:cNvSpPr/>
          <p:nvPr/>
        </p:nvSpPr>
        <p:spPr>
          <a:xfrm>
            <a:off x="6506043" y="1323089"/>
            <a:ext cx="610479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96" name="Google Shape;1896;p121"/>
          <p:cNvSpPr/>
          <p:nvPr/>
        </p:nvSpPr>
        <p:spPr>
          <a:xfrm>
            <a:off x="5576761" y="4829314"/>
            <a:ext cx="610479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97" name="Google Shape;1897;p121"/>
          <p:cNvSpPr txBox="1"/>
          <p:nvPr/>
        </p:nvSpPr>
        <p:spPr>
          <a:xfrm>
            <a:off x="7154115" y="1264603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21"/>
          <p:cNvSpPr txBox="1"/>
          <p:nvPr/>
        </p:nvSpPr>
        <p:spPr>
          <a:xfrm>
            <a:off x="7109890" y="5174411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21"/>
          <p:cNvSpPr txBox="1"/>
          <p:nvPr/>
        </p:nvSpPr>
        <p:spPr>
          <a:xfrm>
            <a:off x="5669730" y="4454331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121"/>
          <p:cNvSpPr txBox="1"/>
          <p:nvPr/>
        </p:nvSpPr>
        <p:spPr>
          <a:xfrm>
            <a:off x="3941538" y="5174411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21"/>
          <p:cNvSpPr txBox="1"/>
          <p:nvPr/>
        </p:nvSpPr>
        <p:spPr>
          <a:xfrm>
            <a:off x="5669730" y="5894491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21"/>
          <p:cNvSpPr txBox="1"/>
          <p:nvPr/>
        </p:nvSpPr>
        <p:spPr>
          <a:xfrm>
            <a:off x="4201787" y="2848779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21"/>
          <p:cNvSpPr/>
          <p:nvPr/>
        </p:nvSpPr>
        <p:spPr>
          <a:xfrm>
            <a:off x="5574125" y="6203551"/>
            <a:ext cx="610479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04" name="Google Shape;1904;p121"/>
          <p:cNvSpPr/>
          <p:nvPr/>
        </p:nvSpPr>
        <p:spPr>
          <a:xfrm>
            <a:off x="4023356" y="3170888"/>
            <a:ext cx="610479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905" name="Google Shape;1905;p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121"/>
          <p:cNvSpPr/>
          <p:nvPr/>
        </p:nvSpPr>
        <p:spPr>
          <a:xfrm>
            <a:off x="3402683" y="2488739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07" name="Google Shape;1907;p121"/>
          <p:cNvSpPr/>
          <p:nvPr/>
        </p:nvSpPr>
        <p:spPr>
          <a:xfrm rot="5400000">
            <a:off x="5553231" y="348632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2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Filler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3" name="Google Shape;1913;p1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4" name="Google Shape;191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1040" y="2006302"/>
            <a:ext cx="225664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616" y="2060848"/>
            <a:ext cx="22304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553" y="4400868"/>
            <a:ext cx="3456384" cy="185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3928" y="4338566"/>
            <a:ext cx="3450308" cy="191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22"/>
          <p:cNvSpPr/>
          <p:nvPr/>
        </p:nvSpPr>
        <p:spPr>
          <a:xfrm>
            <a:off x="4469919" y="514854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20" name="Google Shape;1920;p122"/>
          <p:cNvSpPr txBox="1"/>
          <p:nvPr/>
        </p:nvSpPr>
        <p:spPr>
          <a:xfrm>
            <a:off x="1403648" y="980728"/>
            <a:ext cx="6840760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Core Filler會將core間的空隙填滿，以連接NWELL/PWELL layer ，如圖所示</a:t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1921" name="Google Shape;1921;p122"/>
          <p:cNvSpPr/>
          <p:nvPr/>
        </p:nvSpPr>
        <p:spPr>
          <a:xfrm>
            <a:off x="4391980" y="2937129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2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7" name="Google Shape;1927;p1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8" name="Google Shape;192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124744"/>
            <a:ext cx="23368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1680" y="1625565"/>
            <a:ext cx="3898722" cy="474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195" y="4225022"/>
            <a:ext cx="3573179" cy="2230530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123"/>
          <p:cNvSpPr/>
          <p:nvPr/>
        </p:nvSpPr>
        <p:spPr>
          <a:xfrm>
            <a:off x="666124" y="1561458"/>
            <a:ext cx="1457603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32" name="Google Shape;1932;p123"/>
          <p:cNvSpPr/>
          <p:nvPr/>
        </p:nvSpPr>
        <p:spPr>
          <a:xfrm>
            <a:off x="5220072" y="6048064"/>
            <a:ext cx="650641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33" name="Google Shape;1933;p123"/>
          <p:cNvSpPr/>
          <p:nvPr/>
        </p:nvSpPr>
        <p:spPr>
          <a:xfrm>
            <a:off x="490196" y="6107156"/>
            <a:ext cx="2025042" cy="21932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34" name="Google Shape;1934;p123"/>
          <p:cNvSpPr/>
          <p:nvPr/>
        </p:nvSpPr>
        <p:spPr>
          <a:xfrm>
            <a:off x="3851920" y="270892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35" name="Google Shape;1935;p123"/>
          <p:cNvSpPr/>
          <p:nvPr/>
        </p:nvSpPr>
        <p:spPr>
          <a:xfrm rot="8141603">
            <a:off x="4497451" y="4905699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936" name="Google Shape;1936;p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2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Design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2" name="Google Shape;1942;p1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3" name="Google Shape;194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840" y="1268760"/>
            <a:ext cx="21844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124"/>
          <p:cNvSpPr/>
          <p:nvPr/>
        </p:nvSpPr>
        <p:spPr>
          <a:xfrm>
            <a:off x="2699792" y="5877272"/>
            <a:ext cx="26642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存檔成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Corefiller.enc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124"/>
          <p:cNvSpPr/>
          <p:nvPr/>
        </p:nvSpPr>
        <p:spPr>
          <a:xfrm>
            <a:off x="3042186" y="2641172"/>
            <a:ext cx="2393910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946" name="Google Shape;1946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2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 Fill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2" name="Google Shape;1952;p1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3" name="Google Shape;1953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32" y="2708920"/>
            <a:ext cx="2822826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1880" y="2420888"/>
            <a:ext cx="5479479" cy="2966142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25"/>
          <p:cNvSpPr/>
          <p:nvPr/>
        </p:nvSpPr>
        <p:spPr>
          <a:xfrm>
            <a:off x="2115009" y="4401108"/>
            <a:ext cx="743407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56" name="Google Shape;1956;p125"/>
          <p:cNvSpPr/>
          <p:nvPr/>
        </p:nvSpPr>
        <p:spPr>
          <a:xfrm>
            <a:off x="7484004" y="3796002"/>
            <a:ext cx="625691" cy="98897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57" name="Google Shape;1957;p125"/>
          <p:cNvSpPr/>
          <p:nvPr/>
        </p:nvSpPr>
        <p:spPr>
          <a:xfrm>
            <a:off x="3601456" y="5095188"/>
            <a:ext cx="743407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58" name="Google Shape;1958;p125"/>
          <p:cNvSpPr/>
          <p:nvPr/>
        </p:nvSpPr>
        <p:spPr>
          <a:xfrm>
            <a:off x="3066703" y="422108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959" name="Google Shape;1959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125"/>
          <p:cNvSpPr/>
          <p:nvPr/>
        </p:nvSpPr>
        <p:spPr>
          <a:xfrm>
            <a:off x="4583113" y="3212976"/>
            <a:ext cx="1141015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2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 Fill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6" name="Google Shape;1966;p1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7" name="Google Shape;1967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90" y="3645024"/>
            <a:ext cx="2673934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3091" y="1916832"/>
            <a:ext cx="5299078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126"/>
          <p:cNvSpPr/>
          <p:nvPr/>
        </p:nvSpPr>
        <p:spPr>
          <a:xfrm>
            <a:off x="2000384" y="5472000"/>
            <a:ext cx="882740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70" name="Google Shape;1970;p126"/>
          <p:cNvSpPr/>
          <p:nvPr/>
        </p:nvSpPr>
        <p:spPr>
          <a:xfrm>
            <a:off x="4249519" y="2729407"/>
            <a:ext cx="2517169" cy="19553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71" name="Google Shape;1971;p126"/>
          <p:cNvSpPr/>
          <p:nvPr/>
        </p:nvSpPr>
        <p:spPr>
          <a:xfrm>
            <a:off x="3460508" y="4907562"/>
            <a:ext cx="2047596" cy="54151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72" name="Google Shape;1972;p126"/>
          <p:cNvSpPr/>
          <p:nvPr/>
        </p:nvSpPr>
        <p:spPr>
          <a:xfrm>
            <a:off x="3828593" y="5931293"/>
            <a:ext cx="743407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73" name="Google Shape;1973;p126"/>
          <p:cNvSpPr/>
          <p:nvPr/>
        </p:nvSpPr>
        <p:spPr>
          <a:xfrm>
            <a:off x="2915816" y="494116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974" name="Google Shape;1974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2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 Fill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0" name="Google Shape;1980;p1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1" name="Google Shape;1981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714" y="2371239"/>
            <a:ext cx="3598241" cy="357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4102" y="2370241"/>
            <a:ext cx="3600000" cy="3579039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127"/>
          <p:cNvSpPr/>
          <p:nvPr/>
        </p:nvSpPr>
        <p:spPr>
          <a:xfrm>
            <a:off x="4488038" y="4087953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984" name="Google Shape;1984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27"/>
          <p:cNvSpPr txBox="1"/>
          <p:nvPr/>
        </p:nvSpPr>
        <p:spPr>
          <a:xfrm>
            <a:off x="1043608" y="1412776"/>
            <a:ext cx="7200800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可以看到整個layout全部被dummy metal填滿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2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Design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1" name="Google Shape;1991;p1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2" name="Google Shape;199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872" y="1340768"/>
            <a:ext cx="21844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128"/>
          <p:cNvSpPr/>
          <p:nvPr/>
        </p:nvSpPr>
        <p:spPr>
          <a:xfrm>
            <a:off x="3563888" y="5805264"/>
            <a:ext cx="20954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存檔成metalfill.enc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28"/>
          <p:cNvSpPr/>
          <p:nvPr/>
        </p:nvSpPr>
        <p:spPr>
          <a:xfrm>
            <a:off x="3275721" y="2693164"/>
            <a:ext cx="2417169" cy="26829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995" name="Google Shape;1995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2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1" name="Google Shape;2001;p1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2" name="Google Shape;2002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100" y="4251563"/>
            <a:ext cx="3254720" cy="203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1124744"/>
            <a:ext cx="23368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29"/>
          <p:cNvSpPr/>
          <p:nvPr/>
        </p:nvSpPr>
        <p:spPr>
          <a:xfrm>
            <a:off x="666124" y="1561458"/>
            <a:ext cx="1457603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05" name="Google Shape;2005;p129"/>
          <p:cNvSpPr/>
          <p:nvPr/>
        </p:nvSpPr>
        <p:spPr>
          <a:xfrm>
            <a:off x="3851920" y="270892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006" name="Google Shape;2006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5766" y="1625565"/>
            <a:ext cx="3898722" cy="4742847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29"/>
          <p:cNvSpPr/>
          <p:nvPr/>
        </p:nvSpPr>
        <p:spPr>
          <a:xfrm>
            <a:off x="5220072" y="6048064"/>
            <a:ext cx="650641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08" name="Google Shape;2008;p129"/>
          <p:cNvSpPr/>
          <p:nvPr/>
        </p:nvSpPr>
        <p:spPr>
          <a:xfrm rot="8738248">
            <a:off x="4326917" y="525089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09" name="Google Shape;2009;p129"/>
          <p:cNvSpPr/>
          <p:nvPr/>
        </p:nvSpPr>
        <p:spPr>
          <a:xfrm>
            <a:off x="440101" y="5661248"/>
            <a:ext cx="1899652" cy="2373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010" name="Google Shape;2010;p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 txBox="1"/>
          <p:nvPr>
            <p:ph type="title"/>
          </p:nvPr>
        </p:nvSpPr>
        <p:spPr>
          <a:xfrm>
            <a:off x="482893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 Tree Synthesis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384" y="1987222"/>
            <a:ext cx="6059039" cy="38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3"/>
          <p:cNvSpPr/>
          <p:nvPr/>
        </p:nvSpPr>
        <p:spPr>
          <a:xfrm>
            <a:off x="2915816" y="3956180"/>
            <a:ext cx="2387825" cy="3732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13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6" name="Google Shape;2016;p1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7" name="Google Shape;201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5785" y="1550709"/>
            <a:ext cx="4354829" cy="489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5272170"/>
            <a:ext cx="4104456" cy="116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211" y="1412776"/>
            <a:ext cx="2097449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30"/>
          <p:cNvSpPr/>
          <p:nvPr/>
        </p:nvSpPr>
        <p:spPr>
          <a:xfrm>
            <a:off x="587219" y="2401691"/>
            <a:ext cx="1968557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1" name="Google Shape;2021;p130"/>
          <p:cNvSpPr/>
          <p:nvPr/>
        </p:nvSpPr>
        <p:spPr>
          <a:xfrm>
            <a:off x="4420751" y="1928260"/>
            <a:ext cx="799322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2" name="Google Shape;2022;p130"/>
          <p:cNvSpPr/>
          <p:nvPr/>
        </p:nvSpPr>
        <p:spPr>
          <a:xfrm>
            <a:off x="4428932" y="2735696"/>
            <a:ext cx="799322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3" name="Google Shape;2023;p130"/>
          <p:cNvSpPr/>
          <p:nvPr/>
        </p:nvSpPr>
        <p:spPr>
          <a:xfrm>
            <a:off x="4708782" y="6120072"/>
            <a:ext cx="799322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4" name="Google Shape;2024;p130"/>
          <p:cNvSpPr/>
          <p:nvPr/>
        </p:nvSpPr>
        <p:spPr>
          <a:xfrm>
            <a:off x="3347864" y="278092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5" name="Google Shape;2025;p130"/>
          <p:cNvSpPr/>
          <p:nvPr/>
        </p:nvSpPr>
        <p:spPr>
          <a:xfrm rot="8747838">
            <a:off x="4138004" y="565930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26" name="Google Shape;2026;p130"/>
          <p:cNvSpPr/>
          <p:nvPr/>
        </p:nvSpPr>
        <p:spPr>
          <a:xfrm>
            <a:off x="281203" y="5875109"/>
            <a:ext cx="2202565" cy="45104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027" name="Google Shape;2027;p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130"/>
          <p:cNvSpPr/>
          <p:nvPr/>
        </p:nvSpPr>
        <p:spPr>
          <a:xfrm>
            <a:off x="5652120" y="4077072"/>
            <a:ext cx="1296144" cy="18912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3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4" name="Google Shape;2034;p1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5" name="Google Shape;203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325" y="1700808"/>
            <a:ext cx="1906793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938" y="1807315"/>
            <a:ext cx="3684710" cy="460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16" y="5161361"/>
            <a:ext cx="4753026" cy="12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131"/>
          <p:cNvSpPr/>
          <p:nvPr/>
        </p:nvSpPr>
        <p:spPr>
          <a:xfrm>
            <a:off x="3635896" y="299695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39" name="Google Shape;2039;p131"/>
          <p:cNvSpPr/>
          <p:nvPr/>
        </p:nvSpPr>
        <p:spPr>
          <a:xfrm>
            <a:off x="393509" y="2807704"/>
            <a:ext cx="1946243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40" name="Google Shape;2040;p131"/>
          <p:cNvSpPr/>
          <p:nvPr/>
        </p:nvSpPr>
        <p:spPr>
          <a:xfrm>
            <a:off x="5333797" y="5949280"/>
            <a:ext cx="927043" cy="39803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41" name="Google Shape;2041;p131"/>
          <p:cNvSpPr/>
          <p:nvPr/>
        </p:nvSpPr>
        <p:spPr>
          <a:xfrm rot="8747838">
            <a:off x="4930091" y="565930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42" name="Google Shape;2042;p131"/>
          <p:cNvSpPr/>
          <p:nvPr/>
        </p:nvSpPr>
        <p:spPr>
          <a:xfrm>
            <a:off x="65315" y="5762736"/>
            <a:ext cx="2003918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043" name="Google Shape;2043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85" y="65720"/>
            <a:ext cx="5082142" cy="24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3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Netlist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9" name="Google Shape;2049;p1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0" name="Google Shape;2050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1412776"/>
            <a:ext cx="2828191" cy="475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1875" y="2852936"/>
            <a:ext cx="3024501" cy="16363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32"/>
          <p:cNvSpPr/>
          <p:nvPr/>
        </p:nvSpPr>
        <p:spPr>
          <a:xfrm>
            <a:off x="3995936" y="357301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53" name="Google Shape;2053;p132"/>
          <p:cNvSpPr/>
          <p:nvPr/>
        </p:nvSpPr>
        <p:spPr>
          <a:xfrm>
            <a:off x="2452533" y="4746646"/>
            <a:ext cx="679308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54" name="Google Shape;2054;p132"/>
          <p:cNvSpPr/>
          <p:nvPr/>
        </p:nvSpPr>
        <p:spPr>
          <a:xfrm>
            <a:off x="5058682" y="4033936"/>
            <a:ext cx="881470" cy="37944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55" name="Google Shape;2055;p132"/>
          <p:cNvSpPr/>
          <p:nvPr/>
        </p:nvSpPr>
        <p:spPr>
          <a:xfrm>
            <a:off x="5680587" y="3660711"/>
            <a:ext cx="794858" cy="2612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056" name="Google Shape;2056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3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.sdf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2" name="Google Shape;2062;p1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3" name="Google Shape;206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3011989"/>
            <a:ext cx="8405564" cy="256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5936" y="6093296"/>
            <a:ext cx="676146" cy="64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33"/>
          <p:cNvSpPr/>
          <p:nvPr/>
        </p:nvSpPr>
        <p:spPr>
          <a:xfrm>
            <a:off x="323529" y="3348305"/>
            <a:ext cx="8208912" cy="29671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67" name="Google Shape;2067;p133"/>
          <p:cNvSpPr/>
          <p:nvPr/>
        </p:nvSpPr>
        <p:spPr>
          <a:xfrm rot="5400000">
            <a:off x="4139952" y="573325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68" name="Google Shape;2068;p133"/>
          <p:cNvSpPr txBox="1"/>
          <p:nvPr/>
        </p:nvSpPr>
        <p:spPr>
          <a:xfrm>
            <a:off x="323528" y="1052736"/>
            <a:ext cx="8568952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innovus &gt; setAnalysisMode -analysisType bcwc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innovus &gt; write_sdf -max_view av_func_mode_max -min_view av_func_mode_min -edges noedge  -splitsetuphold -remashold -splitrecrem -min_period_edges none  CHIP.sdf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因為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無法設定一些參數，所以我們使用指令的方式存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.sdf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檔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3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.def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4" name="Google Shape;2074;p1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5" name="Google Shape;2075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1196752"/>
            <a:ext cx="2752969" cy="462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4129" y="1340483"/>
            <a:ext cx="3638141" cy="3874870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34"/>
          <p:cNvSpPr/>
          <p:nvPr/>
        </p:nvSpPr>
        <p:spPr>
          <a:xfrm>
            <a:off x="4067944" y="335699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78" name="Google Shape;2078;p134"/>
          <p:cNvSpPr/>
          <p:nvPr/>
        </p:nvSpPr>
        <p:spPr>
          <a:xfrm>
            <a:off x="2618456" y="4921290"/>
            <a:ext cx="679308" cy="22920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79" name="Google Shape;2079;p134"/>
          <p:cNvSpPr/>
          <p:nvPr/>
        </p:nvSpPr>
        <p:spPr>
          <a:xfrm>
            <a:off x="4872069" y="3068960"/>
            <a:ext cx="1258143" cy="36747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80" name="Google Shape;2080;p134"/>
          <p:cNvSpPr/>
          <p:nvPr/>
        </p:nvSpPr>
        <p:spPr>
          <a:xfrm>
            <a:off x="5580112" y="4294176"/>
            <a:ext cx="816967" cy="32082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81" name="Google Shape;2081;p134"/>
          <p:cNvSpPr/>
          <p:nvPr/>
        </p:nvSpPr>
        <p:spPr>
          <a:xfrm>
            <a:off x="4825415" y="4708375"/>
            <a:ext cx="856927" cy="39546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082" name="Google Shape;2082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34"/>
          <p:cNvSpPr/>
          <p:nvPr/>
        </p:nvSpPr>
        <p:spPr>
          <a:xfrm>
            <a:off x="6393359" y="3942903"/>
            <a:ext cx="554906" cy="2578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3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Bounding Pads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9" name="Google Shape;2089;p1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0" name="Google Shape;209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349" y="2089773"/>
            <a:ext cx="5655302" cy="114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3366424"/>
            <a:ext cx="3240000" cy="322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8064" y="3359950"/>
            <a:ext cx="3253135" cy="3234083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135"/>
          <p:cNvSpPr/>
          <p:nvPr/>
        </p:nvSpPr>
        <p:spPr>
          <a:xfrm>
            <a:off x="1744349" y="3013178"/>
            <a:ext cx="1963555" cy="22217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94" name="Google Shape;2094;p135"/>
          <p:cNvSpPr/>
          <p:nvPr/>
        </p:nvSpPr>
        <p:spPr>
          <a:xfrm>
            <a:off x="4211960" y="486916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095" name="Google Shape;2095;p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35"/>
          <p:cNvSpPr txBox="1"/>
          <p:nvPr/>
        </p:nvSpPr>
        <p:spPr>
          <a:xfrm>
            <a:off x="1393246" y="1628800"/>
            <a:ext cx="53739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innovus  &gt; source addbond.cmd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7" name="Google Shape;2097;p135"/>
          <p:cNvCxnSpPr/>
          <p:nvPr/>
        </p:nvCxnSpPr>
        <p:spPr>
          <a:xfrm>
            <a:off x="7884368" y="1772816"/>
            <a:ext cx="288032" cy="2448272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8" name="Google Shape;2098;p135"/>
          <p:cNvCxnSpPr/>
          <p:nvPr/>
        </p:nvCxnSpPr>
        <p:spPr>
          <a:xfrm>
            <a:off x="7884368" y="1813466"/>
            <a:ext cx="59233" cy="2576345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99" name="Google Shape;2099;p135"/>
          <p:cNvSpPr txBox="1"/>
          <p:nvPr/>
        </p:nvSpPr>
        <p:spPr>
          <a:xfrm>
            <a:off x="6117028" y="1381837"/>
            <a:ext cx="29033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灰色的的地方為打線的Pad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3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Text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5" name="Google Shape;2105;p1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6" name="Google Shape;2106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53" y="1331913"/>
            <a:ext cx="8885293" cy="447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36"/>
          <p:cNvSpPr/>
          <p:nvPr/>
        </p:nvSpPr>
        <p:spPr>
          <a:xfrm>
            <a:off x="129353" y="5615542"/>
            <a:ext cx="1489648" cy="26511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09" name="Google Shape;2109;p136"/>
          <p:cNvSpPr/>
          <p:nvPr/>
        </p:nvSpPr>
        <p:spPr>
          <a:xfrm>
            <a:off x="7740707" y="5615542"/>
            <a:ext cx="1272342" cy="26511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10" name="Google Shape;2110;p136"/>
          <p:cNvSpPr/>
          <p:nvPr/>
        </p:nvSpPr>
        <p:spPr>
          <a:xfrm>
            <a:off x="2469633" y="3995539"/>
            <a:ext cx="790332" cy="28182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111" name="Google Shape;2111;p136"/>
          <p:cNvCxnSpPr/>
          <p:nvPr/>
        </p:nvCxnSpPr>
        <p:spPr>
          <a:xfrm>
            <a:off x="2051720" y="3578223"/>
            <a:ext cx="360040" cy="46713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12" name="Google Shape;2112;p136"/>
          <p:cNvSpPr txBox="1"/>
          <p:nvPr/>
        </p:nvSpPr>
        <p:spPr>
          <a:xfrm>
            <a:off x="439711" y="3208891"/>
            <a:ext cx="22322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點擊</a:t>
            </a: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IOVDD</a:t>
            </a:r>
            <a:r>
              <a:rPr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的腳位</a:t>
            </a:r>
            <a:endParaRPr/>
          </a:p>
        </p:txBody>
      </p:sp>
      <p:sp>
        <p:nvSpPr>
          <p:cNvPr id="2113" name="Google Shape;2113;p136"/>
          <p:cNvSpPr txBox="1"/>
          <p:nvPr/>
        </p:nvSpPr>
        <p:spPr>
          <a:xfrm>
            <a:off x="552267" y="5938464"/>
            <a:ext cx="720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名稱</a:t>
            </a:r>
            <a:endParaRPr/>
          </a:p>
        </p:txBody>
      </p:sp>
      <p:sp>
        <p:nvSpPr>
          <p:cNvPr id="2114" name="Google Shape;2114;p136"/>
          <p:cNvSpPr txBox="1"/>
          <p:nvPr/>
        </p:nvSpPr>
        <p:spPr>
          <a:xfrm>
            <a:off x="6361425" y="5938464"/>
            <a:ext cx="28214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指在</a:t>
            </a:r>
            <a:r>
              <a:rPr b="1" lang="en-US" sz="18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IOVDD</a:t>
            </a:r>
            <a:r>
              <a:rPr b="1" lang="en-US" sz="1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上會出現座標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3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Text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0" name="Google Shape;2120;p1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1" name="Google Shape;212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23" y="1455003"/>
            <a:ext cx="8782753" cy="442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37"/>
          <p:cNvSpPr/>
          <p:nvPr/>
        </p:nvSpPr>
        <p:spPr>
          <a:xfrm>
            <a:off x="295389" y="5639937"/>
            <a:ext cx="1272342" cy="26511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24" name="Google Shape;2124;p137"/>
          <p:cNvSpPr/>
          <p:nvPr/>
        </p:nvSpPr>
        <p:spPr>
          <a:xfrm>
            <a:off x="7691034" y="5680650"/>
            <a:ext cx="1272342" cy="26511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25" name="Google Shape;2125;p137"/>
          <p:cNvSpPr txBox="1"/>
          <p:nvPr/>
        </p:nvSpPr>
        <p:spPr>
          <a:xfrm>
            <a:off x="5939040" y="3435307"/>
            <a:ext cx="22322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點擊IOVSS的腳位</a:t>
            </a:r>
            <a:endParaRPr/>
          </a:p>
        </p:txBody>
      </p:sp>
      <p:sp>
        <p:nvSpPr>
          <p:cNvPr id="2126" name="Google Shape;2126;p137"/>
          <p:cNvSpPr/>
          <p:nvPr/>
        </p:nvSpPr>
        <p:spPr>
          <a:xfrm>
            <a:off x="4948511" y="4189326"/>
            <a:ext cx="1272342" cy="36382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127" name="Google Shape;2127;p137"/>
          <p:cNvCxnSpPr/>
          <p:nvPr/>
        </p:nvCxnSpPr>
        <p:spPr>
          <a:xfrm flipH="1">
            <a:off x="6299080" y="3939363"/>
            <a:ext cx="432048" cy="39513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28" name="Google Shape;2128;p137"/>
          <p:cNvSpPr txBox="1"/>
          <p:nvPr/>
        </p:nvSpPr>
        <p:spPr>
          <a:xfrm>
            <a:off x="323528" y="6309320"/>
            <a:ext cx="720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名稱</a:t>
            </a:r>
            <a:endParaRPr/>
          </a:p>
        </p:txBody>
      </p:sp>
      <p:sp>
        <p:nvSpPr>
          <p:cNvPr id="2129" name="Google Shape;2129;p137"/>
          <p:cNvSpPr txBox="1"/>
          <p:nvPr/>
        </p:nvSpPr>
        <p:spPr>
          <a:xfrm>
            <a:off x="6358886" y="5966613"/>
            <a:ext cx="26642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指在</a:t>
            </a:r>
            <a:r>
              <a:rPr b="1" lang="en-US" sz="18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IOVSS</a:t>
            </a:r>
            <a:r>
              <a:rPr b="1" lang="en-US" sz="1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上會出現座標</a:t>
            </a:r>
            <a:endParaRPr/>
          </a:p>
        </p:txBody>
      </p:sp>
      <p:sp>
        <p:nvSpPr>
          <p:cNvPr id="2130" name="Google Shape;2130;p137"/>
          <p:cNvSpPr txBox="1"/>
          <p:nvPr/>
        </p:nvSpPr>
        <p:spPr>
          <a:xfrm>
            <a:off x="931560" y="5899738"/>
            <a:ext cx="720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名稱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3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Text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6" name="Google Shape;2136;p1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7" name="Google Shape;2137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616" y="3272359"/>
            <a:ext cx="6295238" cy="1352381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38"/>
          <p:cNvSpPr/>
          <p:nvPr/>
        </p:nvSpPr>
        <p:spPr>
          <a:xfrm>
            <a:off x="971600" y="1102534"/>
            <a:ext cx="6840760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innovus &gt;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add_text -layer METAL5 -label IOVDD -pt 80 350 -height 10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innovus &gt;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add_text -layer METAL5 -label IOVSS -pt 760 310 -height 10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3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Text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5" name="Google Shape;2145;p1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6" name="Google Shape;2146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3941" y="2420888"/>
            <a:ext cx="4591541" cy="17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3941" y="4581129"/>
            <a:ext cx="4591541" cy="179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139"/>
          <p:cNvSpPr txBox="1"/>
          <p:nvPr/>
        </p:nvSpPr>
        <p:spPr>
          <a:xfrm>
            <a:off x="1043608" y="1412776"/>
            <a:ext cx="7200800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可以看到IOVDD和IOVSS都已經打上label，這麼做的原因是為了在posim extraction時可以找到IO power的位置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Clock Tree Synthesis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5" name="Google Shape;3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708920"/>
            <a:ext cx="3519202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024" y="2708920"/>
            <a:ext cx="3546135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4"/>
          <p:cNvSpPr txBox="1"/>
          <p:nvPr/>
        </p:nvSpPr>
        <p:spPr>
          <a:xfrm>
            <a:off x="971600" y="1268760"/>
            <a:ext cx="7632848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由於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Clock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訊號必須推動大量的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Flip-Flop，所以為了解決負載過重的問題，做CTS的時候會加入Buffer來解決loading的問題</a:t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4283968" y="422108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40"/>
          <p:cNvSpPr txBox="1"/>
          <p:nvPr>
            <p:ph type="title"/>
          </p:nvPr>
        </p:nvSpPr>
        <p:spPr>
          <a:xfrm>
            <a:off x="539552" y="188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 Out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5" name="Google Shape;2155;p1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6" name="Google Shape;215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49" y="4008871"/>
            <a:ext cx="3816424" cy="17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5195" y="1772816"/>
            <a:ext cx="4888431" cy="40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40"/>
          <p:cNvSpPr/>
          <p:nvPr/>
        </p:nvSpPr>
        <p:spPr>
          <a:xfrm>
            <a:off x="2116861" y="4581128"/>
            <a:ext cx="1908212" cy="21602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59" name="Google Shape;2159;p140"/>
          <p:cNvSpPr/>
          <p:nvPr/>
        </p:nvSpPr>
        <p:spPr>
          <a:xfrm>
            <a:off x="4187012" y="3573016"/>
            <a:ext cx="909600" cy="1413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60" name="Google Shape;2160;p140"/>
          <p:cNvSpPr/>
          <p:nvPr/>
        </p:nvSpPr>
        <p:spPr>
          <a:xfrm>
            <a:off x="5096611" y="2482155"/>
            <a:ext cx="1059565" cy="20689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61" name="Google Shape;2161;p140"/>
          <p:cNvSpPr/>
          <p:nvPr/>
        </p:nvSpPr>
        <p:spPr>
          <a:xfrm>
            <a:off x="4572000" y="5544007"/>
            <a:ext cx="711020" cy="26125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162" name="Google Shape;2162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140"/>
          <p:cNvSpPr txBox="1"/>
          <p:nvPr/>
        </p:nvSpPr>
        <p:spPr>
          <a:xfrm>
            <a:off x="467544" y="1844824"/>
            <a:ext cx="3456384" cy="187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取消Virtual Connection : 讓產生出來的gds檔的pin name是 pin_name而不是pin_name: (多了一個冒號)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4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 Out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9" name="Google Shape;2169;p1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0" name="Google Shape;2170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3880" y="6064557"/>
            <a:ext cx="1217157" cy="743818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141"/>
          <p:cNvSpPr/>
          <p:nvPr/>
        </p:nvSpPr>
        <p:spPr>
          <a:xfrm>
            <a:off x="807328" y="5708164"/>
            <a:ext cx="69127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 /home/cell_lib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/CBDK_TSMC018_Arm_v3.2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/CIC/SOCE/streamOut.map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(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2" name="Google Shape;2172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5616" y="1052736"/>
            <a:ext cx="6296193" cy="4581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41"/>
          <p:cNvSpPr/>
          <p:nvPr/>
        </p:nvSpPr>
        <p:spPr>
          <a:xfrm>
            <a:off x="4860032" y="4653136"/>
            <a:ext cx="792089" cy="6480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175" name="Google Shape;2175;p141"/>
          <p:cNvCxnSpPr/>
          <p:nvPr/>
        </p:nvCxnSpPr>
        <p:spPr>
          <a:xfrm>
            <a:off x="8244408" y="4941168"/>
            <a:ext cx="0" cy="648072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76" name="Google Shape;2176;p141"/>
          <p:cNvSpPr/>
          <p:nvPr/>
        </p:nvSpPr>
        <p:spPr>
          <a:xfrm>
            <a:off x="7452320" y="4293096"/>
            <a:ext cx="15476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複製到自己的工作資料夾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4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 Out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2" name="Google Shape;2182;p1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3" name="Google Shape;2183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412776"/>
            <a:ext cx="2808312" cy="471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7904" y="2131337"/>
            <a:ext cx="5112568" cy="40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142"/>
          <p:cNvSpPr/>
          <p:nvPr/>
        </p:nvSpPr>
        <p:spPr>
          <a:xfrm>
            <a:off x="2089855" y="5882140"/>
            <a:ext cx="961053" cy="2133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87" name="Google Shape;2187;p142"/>
          <p:cNvSpPr/>
          <p:nvPr/>
        </p:nvSpPr>
        <p:spPr>
          <a:xfrm>
            <a:off x="4572000" y="2711626"/>
            <a:ext cx="961053" cy="2133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88" name="Google Shape;2188;p142"/>
          <p:cNvSpPr/>
          <p:nvPr/>
        </p:nvSpPr>
        <p:spPr>
          <a:xfrm>
            <a:off x="4572000" y="2982084"/>
            <a:ext cx="1040227" cy="23089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89" name="Google Shape;2189;p142"/>
          <p:cNvSpPr/>
          <p:nvPr/>
        </p:nvSpPr>
        <p:spPr>
          <a:xfrm>
            <a:off x="3778896" y="4077073"/>
            <a:ext cx="3457400" cy="39526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90" name="Google Shape;2190;p142"/>
          <p:cNvSpPr/>
          <p:nvPr/>
        </p:nvSpPr>
        <p:spPr>
          <a:xfrm>
            <a:off x="3806010" y="4879910"/>
            <a:ext cx="2865377" cy="26923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91" name="Google Shape;2191;p142"/>
          <p:cNvSpPr/>
          <p:nvPr/>
        </p:nvSpPr>
        <p:spPr>
          <a:xfrm>
            <a:off x="4293299" y="5166259"/>
            <a:ext cx="829208" cy="20695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92" name="Google Shape;2192;p142"/>
          <p:cNvSpPr/>
          <p:nvPr/>
        </p:nvSpPr>
        <p:spPr>
          <a:xfrm>
            <a:off x="4147118" y="5732105"/>
            <a:ext cx="854089" cy="33279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93" name="Google Shape;2193;p142"/>
          <p:cNvSpPr/>
          <p:nvPr/>
        </p:nvSpPr>
        <p:spPr>
          <a:xfrm rot="4310629">
            <a:off x="6995397" y="4484245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94" name="Google Shape;2194;p142"/>
          <p:cNvSpPr/>
          <p:nvPr/>
        </p:nvSpPr>
        <p:spPr>
          <a:xfrm>
            <a:off x="7020272" y="4941168"/>
            <a:ext cx="15476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2060"/>
                </a:solidFill>
                <a:latin typeface="DFKai-SB"/>
                <a:ea typeface="DFKai-SB"/>
                <a:cs typeface="DFKai-SB"/>
                <a:sym typeface="DFKai-SB"/>
              </a:rPr>
              <a:t>檔案來源在下一頁</a:t>
            </a:r>
            <a:r>
              <a:rPr lang="en-US" sz="1600">
                <a:solidFill>
                  <a:srgbClr val="002060"/>
                </a:solidFill>
                <a:latin typeface="Gentium Basic"/>
                <a:ea typeface="Gentium Basic"/>
                <a:cs typeface="Gentium Basic"/>
                <a:sym typeface="Gentium Basic"/>
              </a:rPr>
              <a:t>PPT</a:t>
            </a:r>
            <a:endParaRPr sz="1600">
              <a:solidFill>
                <a:srgbClr val="00206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2195" name="Google Shape;2195;p142"/>
          <p:cNvSpPr/>
          <p:nvPr/>
        </p:nvSpPr>
        <p:spPr>
          <a:xfrm>
            <a:off x="3275856" y="378904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96" name="Google Shape;2196;p142"/>
          <p:cNvSpPr/>
          <p:nvPr/>
        </p:nvSpPr>
        <p:spPr>
          <a:xfrm>
            <a:off x="6783291" y="4115716"/>
            <a:ext cx="321487" cy="34641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97" name="Google Shape;2197;p142"/>
          <p:cNvSpPr/>
          <p:nvPr/>
        </p:nvSpPr>
        <p:spPr>
          <a:xfrm>
            <a:off x="6846168" y="3657992"/>
            <a:ext cx="154766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2060"/>
                </a:solidFill>
                <a:latin typeface="DFKai-SB"/>
                <a:ea typeface="DFKai-SB"/>
                <a:cs typeface="DFKai-SB"/>
                <a:sym typeface="DFKai-SB"/>
              </a:rPr>
              <a:t>分三次讀取</a:t>
            </a:r>
            <a:endParaRPr sz="1600">
              <a:solidFill>
                <a:srgbClr val="00206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4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 Out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3" name="Google Shape;2203;p1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4" name="Google Shape;220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84" y="1340768"/>
            <a:ext cx="7620000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43"/>
          <p:cNvSpPr/>
          <p:nvPr/>
        </p:nvSpPr>
        <p:spPr>
          <a:xfrm>
            <a:off x="3995935" y="3501008"/>
            <a:ext cx="4248473" cy="79208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07" name="Google Shape;2207;p143"/>
          <p:cNvSpPr/>
          <p:nvPr/>
        </p:nvSpPr>
        <p:spPr>
          <a:xfrm>
            <a:off x="4355976" y="4437112"/>
            <a:ext cx="33843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在</a:t>
            </a:r>
            <a:r>
              <a:rPr lang="en-US" sz="16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merge file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裡面選入這三個檔案</a:t>
            </a:r>
            <a:endParaRPr/>
          </a:p>
        </p:txBody>
      </p:sp>
      <p:sp>
        <p:nvSpPr>
          <p:cNvPr id="2208" name="Google Shape;2208;p143"/>
          <p:cNvSpPr/>
          <p:nvPr/>
        </p:nvSpPr>
        <p:spPr>
          <a:xfrm>
            <a:off x="1187624" y="6237312"/>
            <a:ext cx="69127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路徑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：/home/cell_lib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/CBDK_TSMC018_Arm_v3.2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/CIC/Phantom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(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Google Shape;2213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9800" y="2513187"/>
            <a:ext cx="21844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4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5" name="Google Shape;2215;p1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6" name="Google Shape;2216;p144"/>
          <p:cNvSpPr/>
          <p:nvPr/>
        </p:nvSpPr>
        <p:spPr>
          <a:xfrm>
            <a:off x="3249342" y="6409950"/>
            <a:ext cx="2667541" cy="44805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144"/>
          <p:cNvSpPr txBox="1"/>
          <p:nvPr/>
        </p:nvSpPr>
        <p:spPr>
          <a:xfrm>
            <a:off x="1547664" y="1052736"/>
            <a:ext cx="6840760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退出innovus軟體前存檔成final.enc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到此我們完成了晶片的自動佈局繞線流程，接下來我們要用剛剛所匯出的GDS檔案來作DRC和LVS的驗證</a:t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2218" name="Google Shape;2218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116632"/>
            <a:ext cx="5976664" cy="21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45"/>
          <p:cNvSpPr txBox="1"/>
          <p:nvPr>
            <p:ph type="ctrTitle"/>
          </p:nvPr>
        </p:nvSpPr>
        <p:spPr>
          <a:xfrm>
            <a:off x="683568" y="2492896"/>
            <a:ext cx="77724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Gentium Basic"/>
              <a:buNone/>
            </a:pPr>
            <a:r>
              <a:rPr lang="en-US" sz="4400">
                <a:solidFill>
                  <a:srgbClr val="A8E8B9"/>
                </a:solidFill>
              </a:rPr>
              <a:t>DRC &amp; LVS</a:t>
            </a:r>
            <a:endParaRPr sz="4400">
              <a:solidFill>
                <a:srgbClr val="A8E8B9"/>
              </a:solidFill>
            </a:endParaRPr>
          </a:p>
        </p:txBody>
      </p:sp>
      <p:sp>
        <p:nvSpPr>
          <p:cNvPr id="2224" name="Google Shape;2224;p145"/>
          <p:cNvSpPr txBox="1"/>
          <p:nvPr>
            <p:ph idx="1" type="subTitle"/>
          </p:nvPr>
        </p:nvSpPr>
        <p:spPr>
          <a:xfrm>
            <a:off x="1403648" y="5157192"/>
            <a:ext cx="64008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8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4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Post-Layout Verification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0" name="Google Shape;2230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772816"/>
            <a:ext cx="8251789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1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47"/>
          <p:cNvSpPr txBox="1"/>
          <p:nvPr>
            <p:ph type="title"/>
          </p:nvPr>
        </p:nvSpPr>
        <p:spPr>
          <a:xfrm>
            <a:off x="467544" y="332656"/>
            <a:ext cx="8280920" cy="17281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Post-Layout Verification DRC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7" name="Google Shape;2237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5896" y="2564904"/>
            <a:ext cx="1728192" cy="1619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p1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4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Folders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4" name="Google Shape;2244;p148"/>
          <p:cNvSpPr txBox="1"/>
          <p:nvPr/>
        </p:nvSpPr>
        <p:spPr>
          <a:xfrm>
            <a:off x="683568" y="1340768"/>
            <a:ext cx="6840760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請在剛剛SOC的工作資料夾內新增兩個資料夾，分別命名為DRC和LVS</a:t>
            </a:r>
            <a:endParaRPr/>
          </a:p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mkdir DRC</a:t>
            </a:r>
            <a:endParaRPr/>
          </a:p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mkdir LVS</a:t>
            </a:r>
            <a:endParaRPr/>
          </a:p>
        </p:txBody>
      </p:sp>
      <p:sp>
        <p:nvSpPr>
          <p:cNvPr id="2245" name="Google Shape;2245;p1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46" name="Google Shape;2246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449" y="2636912"/>
            <a:ext cx="56304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4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Files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2" name="Google Shape;2252;p149"/>
          <p:cNvSpPr txBox="1"/>
          <p:nvPr/>
        </p:nvSpPr>
        <p:spPr>
          <a:xfrm>
            <a:off x="683568" y="1340768"/>
            <a:ext cx="6840760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CLM18_LM16_6M.28a_m.drc</a:t>
            </a:r>
            <a:endParaRPr/>
          </a:p>
          <a:p>
            <a:pPr indent="-1524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.gds file</a:t>
            </a:r>
            <a:endParaRPr/>
          </a:p>
        </p:txBody>
      </p:sp>
      <p:sp>
        <p:nvSpPr>
          <p:cNvPr id="2253" name="Google Shape;2253;p1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"/>
          <p:cNvSpPr txBox="1"/>
          <p:nvPr>
            <p:ph type="title"/>
          </p:nvPr>
        </p:nvSpPr>
        <p:spPr>
          <a:xfrm>
            <a:off x="469889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5" name="Google Shape;3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1972665"/>
            <a:ext cx="6059039" cy="38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5"/>
          <p:cNvSpPr/>
          <p:nvPr/>
        </p:nvSpPr>
        <p:spPr>
          <a:xfrm>
            <a:off x="3074638" y="4774873"/>
            <a:ext cx="2387825" cy="3732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6093696"/>
            <a:ext cx="4583414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2306" y="2277232"/>
            <a:ext cx="4858839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5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Folders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2" name="Google Shape;2262;p150"/>
          <p:cNvSpPr txBox="1"/>
          <p:nvPr/>
        </p:nvSpPr>
        <p:spPr>
          <a:xfrm>
            <a:off x="683568" y="1340768"/>
            <a:ext cx="6840760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進入DRC的工作資料夾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鍵入 calibre -gui 開啟驗證的gui介面</a:t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2263" name="Google Shape;2263;p150"/>
          <p:cNvSpPr/>
          <p:nvPr/>
        </p:nvSpPr>
        <p:spPr>
          <a:xfrm rot="5400000">
            <a:off x="4211960" y="570771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150"/>
          <p:cNvSpPr/>
          <p:nvPr/>
        </p:nvSpPr>
        <p:spPr>
          <a:xfrm>
            <a:off x="1925958" y="5149484"/>
            <a:ext cx="3294113" cy="3732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150"/>
          <p:cNvSpPr/>
          <p:nvPr/>
        </p:nvSpPr>
        <p:spPr>
          <a:xfrm>
            <a:off x="2123728" y="6383656"/>
            <a:ext cx="633401" cy="43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1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5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Gentium Basic"/>
              <a:buNone/>
            </a:pPr>
            <a:r>
              <a:rPr lang="en-US">
                <a:solidFill>
                  <a:srgbClr val="A8E8B9"/>
                </a:solidFill>
              </a:rPr>
              <a:t>DRC</a:t>
            </a:r>
            <a:endParaRPr>
              <a:solidFill>
                <a:srgbClr val="A8E8B9"/>
              </a:solidFill>
            </a:endParaRPr>
          </a:p>
        </p:txBody>
      </p:sp>
      <p:pic>
        <p:nvPicPr>
          <p:cNvPr id="2272" name="Google Shape;227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1268760"/>
            <a:ext cx="6124575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51"/>
          <p:cNvSpPr/>
          <p:nvPr/>
        </p:nvSpPr>
        <p:spPr>
          <a:xfrm>
            <a:off x="5290118" y="5131700"/>
            <a:ext cx="969912" cy="62062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1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5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0" name="Google Shape;2280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89" y="1690729"/>
            <a:ext cx="5472608" cy="449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9952" y="3429000"/>
            <a:ext cx="4476918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p152"/>
          <p:cNvSpPr/>
          <p:nvPr/>
        </p:nvSpPr>
        <p:spPr>
          <a:xfrm>
            <a:off x="4008779" y="2234541"/>
            <a:ext cx="493914" cy="3732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3" name="Google Shape;2283;p152"/>
          <p:cNvCxnSpPr/>
          <p:nvPr/>
        </p:nvCxnSpPr>
        <p:spPr>
          <a:xfrm flipH="1" rot="10800000">
            <a:off x="7294981" y="2914865"/>
            <a:ext cx="144016" cy="576064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84" name="Google Shape;2284;p152"/>
          <p:cNvSpPr/>
          <p:nvPr/>
        </p:nvSpPr>
        <p:spPr>
          <a:xfrm>
            <a:off x="4653915" y="5580045"/>
            <a:ext cx="2253270" cy="30100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152"/>
          <p:cNvSpPr/>
          <p:nvPr/>
        </p:nvSpPr>
        <p:spPr>
          <a:xfrm>
            <a:off x="7996825" y="5589485"/>
            <a:ext cx="539492" cy="2951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sp>
        <p:nvSpPr>
          <p:cNvPr id="2286" name="Google Shape;2286;p152"/>
          <p:cNvSpPr/>
          <p:nvPr/>
        </p:nvSpPr>
        <p:spPr>
          <a:xfrm>
            <a:off x="4529642" y="3517844"/>
            <a:ext cx="3220104" cy="30100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152"/>
          <p:cNvSpPr/>
          <p:nvPr/>
        </p:nvSpPr>
        <p:spPr>
          <a:xfrm rot="3121194">
            <a:off x="5639447" y="3059531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152"/>
          <p:cNvSpPr/>
          <p:nvPr/>
        </p:nvSpPr>
        <p:spPr>
          <a:xfrm>
            <a:off x="5710805" y="2266793"/>
            <a:ext cx="331236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/home/cell_lib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/CBDK_TSMC018_Arm_v3.2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/CIC/Calibre/drc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1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5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5" name="Google Shape;2295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1340768"/>
            <a:ext cx="6153150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153"/>
          <p:cNvSpPr/>
          <p:nvPr/>
        </p:nvSpPr>
        <p:spPr>
          <a:xfrm>
            <a:off x="2794015" y="2082828"/>
            <a:ext cx="3196237" cy="30100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153"/>
          <p:cNvSpPr/>
          <p:nvPr/>
        </p:nvSpPr>
        <p:spPr>
          <a:xfrm>
            <a:off x="2771973" y="2730765"/>
            <a:ext cx="3196237" cy="30100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8" name="Google Shape;2298;p153"/>
          <p:cNvCxnSpPr/>
          <p:nvPr/>
        </p:nvCxnSpPr>
        <p:spPr>
          <a:xfrm>
            <a:off x="4860032" y="3068960"/>
            <a:ext cx="288032" cy="576064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99" name="Google Shape;2299;p153"/>
          <p:cNvSpPr/>
          <p:nvPr/>
        </p:nvSpPr>
        <p:spPr>
          <a:xfrm>
            <a:off x="3203848" y="3717032"/>
            <a:ext cx="439248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選擇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DRC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的工作資料夾，由於我們的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gui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介面就是在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DRC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的資料夾開起來的，所以這裡只會出現 . ，表示現在的目錄 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1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5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6" name="Google Shape;2306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844824"/>
            <a:ext cx="4708591" cy="38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7" name="Google Shape;2307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56" y="3356992"/>
            <a:ext cx="3816424" cy="23301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154"/>
          <p:cNvSpPr/>
          <p:nvPr/>
        </p:nvSpPr>
        <p:spPr>
          <a:xfrm>
            <a:off x="326571" y="2393708"/>
            <a:ext cx="839756" cy="27741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154"/>
          <p:cNvSpPr/>
          <p:nvPr/>
        </p:nvSpPr>
        <p:spPr>
          <a:xfrm>
            <a:off x="4479167" y="2889312"/>
            <a:ext cx="400743" cy="27741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154"/>
          <p:cNvSpPr/>
          <p:nvPr/>
        </p:nvSpPr>
        <p:spPr>
          <a:xfrm rot="3121194">
            <a:off x="5115107" y="292403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154"/>
          <p:cNvSpPr/>
          <p:nvPr/>
        </p:nvSpPr>
        <p:spPr>
          <a:xfrm>
            <a:off x="5511587" y="5220883"/>
            <a:ext cx="487997" cy="1882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p154"/>
          <p:cNvSpPr/>
          <p:nvPr/>
        </p:nvSpPr>
        <p:spPr>
          <a:xfrm>
            <a:off x="8357288" y="5219530"/>
            <a:ext cx="487997" cy="1882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3" name="Google Shape;2313;p154"/>
          <p:cNvCxnSpPr/>
          <p:nvPr/>
        </p:nvCxnSpPr>
        <p:spPr>
          <a:xfrm flipH="1" rot="10800000">
            <a:off x="5868144" y="4797152"/>
            <a:ext cx="360040" cy="36004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14" name="Google Shape;2314;p154"/>
          <p:cNvSpPr/>
          <p:nvPr/>
        </p:nvSpPr>
        <p:spPr>
          <a:xfrm>
            <a:off x="5940152" y="4365104"/>
            <a:ext cx="12241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選擇gds檔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5" name="Google Shape;2315;p1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5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1" name="Google Shape;2321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1196752"/>
            <a:ext cx="615315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55"/>
          <p:cNvSpPr/>
          <p:nvPr/>
        </p:nvSpPr>
        <p:spPr>
          <a:xfrm>
            <a:off x="3470041" y="2603511"/>
            <a:ext cx="3499926" cy="27741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155"/>
          <p:cNvSpPr/>
          <p:nvPr/>
        </p:nvSpPr>
        <p:spPr>
          <a:xfrm>
            <a:off x="3423388" y="3380589"/>
            <a:ext cx="532792" cy="27741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4" name="Google Shape;2324;p155"/>
          <p:cNvCxnSpPr/>
          <p:nvPr/>
        </p:nvCxnSpPr>
        <p:spPr>
          <a:xfrm>
            <a:off x="3805470" y="3680115"/>
            <a:ext cx="360040" cy="50405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25" name="Google Shape;2325;p155"/>
          <p:cNvSpPr/>
          <p:nvPr/>
        </p:nvSpPr>
        <p:spPr>
          <a:xfrm>
            <a:off x="3851920" y="4293096"/>
            <a:ext cx="27363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填上</a:t>
            </a:r>
            <a:r>
              <a:rPr lang="en-US" sz="16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Top Cell Name : CHIP</a:t>
            </a:r>
            <a:endParaRPr sz="1600">
              <a:solidFill>
                <a:srgbClr val="FF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2326" name="Google Shape;2326;p1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5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2" name="Google Shape;2332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1484784"/>
            <a:ext cx="61436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156"/>
          <p:cNvSpPr/>
          <p:nvPr/>
        </p:nvSpPr>
        <p:spPr>
          <a:xfrm>
            <a:off x="3182521" y="4212507"/>
            <a:ext cx="969602" cy="30100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156"/>
          <p:cNvSpPr/>
          <p:nvPr/>
        </p:nvSpPr>
        <p:spPr>
          <a:xfrm>
            <a:off x="1474913" y="2553410"/>
            <a:ext cx="1044352" cy="27741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156"/>
          <p:cNvSpPr/>
          <p:nvPr/>
        </p:nvSpPr>
        <p:spPr>
          <a:xfrm>
            <a:off x="3234920" y="2301422"/>
            <a:ext cx="954525" cy="30100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1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5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2" name="Google Shape;2342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1484784"/>
            <a:ext cx="61436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157"/>
          <p:cNvSpPr/>
          <p:nvPr/>
        </p:nvSpPr>
        <p:spPr>
          <a:xfrm>
            <a:off x="1455238" y="3478560"/>
            <a:ext cx="1120822" cy="29952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1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5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E8B9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A8E8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endParaRPr>
              <a:solidFill>
                <a:srgbClr val="A8E8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0" name="Google Shape;2350;p158"/>
          <p:cNvSpPr txBox="1"/>
          <p:nvPr/>
        </p:nvSpPr>
        <p:spPr>
          <a:xfrm>
            <a:off x="683568" y="1306727"/>
            <a:ext cx="741682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應該可以看到7個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 error ，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這幾個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 error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是指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metal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及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density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不足，可以不必理會，如果結果是七個個錯誤就算是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驗證成功，到這裡結束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的驗證  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51" name="Google Shape;2351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818895"/>
            <a:ext cx="4131673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818895"/>
            <a:ext cx="4394118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158"/>
          <p:cNvSpPr/>
          <p:nvPr/>
        </p:nvSpPr>
        <p:spPr>
          <a:xfrm>
            <a:off x="275119" y="3523626"/>
            <a:ext cx="1120822" cy="9449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158"/>
          <p:cNvSpPr/>
          <p:nvPr/>
        </p:nvSpPr>
        <p:spPr>
          <a:xfrm>
            <a:off x="4594247" y="4402596"/>
            <a:ext cx="3252798" cy="84976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1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59"/>
          <p:cNvSpPr txBox="1"/>
          <p:nvPr>
            <p:ph type="title"/>
          </p:nvPr>
        </p:nvSpPr>
        <p:spPr>
          <a:xfrm>
            <a:off x="539552" y="548680"/>
            <a:ext cx="7272808" cy="1575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EDC96"/>
              </a:buClr>
              <a:buSzPts val="4400"/>
              <a:buFont typeface="Gentium Basic"/>
              <a:buNone/>
            </a:pPr>
            <a:r>
              <a:rPr lang="en-US">
                <a:solidFill>
                  <a:srgbClr val="7EDC96"/>
                </a:solidFill>
              </a:rPr>
              <a:t>Post-Layout Verification LVS</a:t>
            </a:r>
            <a:endParaRPr>
              <a:solidFill>
                <a:srgbClr val="7EDC96"/>
              </a:solidFill>
            </a:endParaRPr>
          </a:p>
        </p:txBody>
      </p:sp>
      <p:pic>
        <p:nvPicPr>
          <p:cNvPr id="2361" name="Google Shape;2361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712" y="2780928"/>
            <a:ext cx="4752528" cy="2077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3" name="Google Shape;3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1988840"/>
            <a:ext cx="4526991" cy="451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6"/>
          <p:cNvSpPr txBox="1"/>
          <p:nvPr/>
        </p:nvSpPr>
        <p:spPr>
          <a:xfrm>
            <a:off x="971600" y="1268760"/>
            <a:ext cx="7632848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根據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timing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的需求，將晶片內部的</a:t>
            </a: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cell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去做繞線</a:t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16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EDC96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7EDC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Files</a:t>
            </a:r>
            <a:endParaRPr>
              <a:solidFill>
                <a:srgbClr val="7EDC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8" name="Google Shape;2368;p160"/>
          <p:cNvSpPr txBox="1"/>
          <p:nvPr/>
        </p:nvSpPr>
        <p:spPr>
          <a:xfrm>
            <a:off x="683568" y="1052736"/>
            <a:ext cx="6840760" cy="3744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.gds file</a:t>
            </a:r>
            <a:endParaRPr/>
          </a:p>
          <a:p>
            <a:pPr indent="-152400" lvl="0" marL="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.v file</a:t>
            </a:r>
            <a:endParaRPr/>
          </a:p>
          <a:p>
            <a:pPr indent="-152400" lvl="0" marL="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Calibre.lvs</a:t>
            </a:r>
            <a:endParaRPr/>
          </a:p>
          <a:p>
            <a:pPr indent="-152400" lvl="0" marL="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tsmc18_lvs.spi</a:t>
            </a:r>
            <a:endParaRPr/>
          </a:p>
          <a:p>
            <a:pPr indent="0" lvl="1" marL="457200" marR="0" rtl="0" algn="l">
              <a:lnSpc>
                <a:spcPct val="1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-- The core blackbox SPICE netlist for Calibre LVS</a:t>
            </a:r>
            <a:endParaRPr/>
          </a:p>
          <a:p>
            <a:pPr indent="-152400" lvl="0" marL="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tpz973gv_lvs.spi</a:t>
            </a:r>
            <a:endParaRPr/>
          </a:p>
          <a:p>
            <a:pPr indent="0" lvl="1" marL="457200" marR="0" rtl="0" algn="l">
              <a:lnSpc>
                <a:spcPct val="1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-- The io blackbox SPICE netlist for Calibre LVS</a:t>
            </a:r>
            <a:endParaRPr/>
          </a:p>
          <a:p>
            <a:pPr indent="-152400" lvl="0" marL="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tsmc18_lvs.v</a:t>
            </a:r>
            <a:endParaRPr/>
          </a:p>
          <a:p>
            <a:pPr indent="0" lvl="1" marL="457200" marR="0" rtl="0" algn="l">
              <a:lnSpc>
                <a:spcPct val="1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-- The core verilog librery for Calibre LVS</a:t>
            </a:r>
            <a:endParaRPr/>
          </a:p>
          <a:p>
            <a:pPr indent="-152400" lvl="0" marL="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tpz973gv_lvs.v</a:t>
            </a:r>
            <a:endParaRPr/>
          </a:p>
          <a:p>
            <a:pPr indent="0" lvl="1" marL="457200" marR="0" rtl="0" algn="l">
              <a:lnSpc>
                <a:spcPct val="1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-- The io verilog librery for Calibre LVS </a:t>
            </a:r>
            <a:endParaRPr/>
          </a:p>
          <a:p>
            <a:pPr indent="-152400" lvl="0" marL="0" marR="0" rtl="0" algn="l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◆"/>
            </a:pPr>
            <a:r>
              <a:rPr lang="en-US" sz="2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Calibre-lvs-cur</a:t>
            </a:r>
            <a:endParaRPr/>
          </a:p>
          <a:p>
            <a:pPr indent="0" lvl="1" marL="457200" marR="0" rtl="0" algn="l">
              <a:lnSpc>
                <a:spcPct val="1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--Calibre lvs rule file</a:t>
            </a:r>
            <a:endParaRPr/>
          </a:p>
        </p:txBody>
      </p:sp>
      <p:sp>
        <p:nvSpPr>
          <p:cNvPr id="2369" name="Google Shape;2369;p1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4" name="Google Shape;2374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1219425"/>
            <a:ext cx="4896543" cy="4125677"/>
          </a:xfrm>
          <a:prstGeom prst="rect">
            <a:avLst/>
          </a:prstGeom>
          <a:noFill/>
          <a:ln>
            <a:noFill/>
          </a:ln>
        </p:spPr>
      </p:pic>
      <p:sp>
        <p:nvSpPr>
          <p:cNvPr id="2375" name="Google Shape;2375;p16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EDC96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7EDC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Prepared Files</a:t>
            </a:r>
            <a:endParaRPr>
              <a:solidFill>
                <a:srgbClr val="7EDC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6" name="Google Shape;2376;p161"/>
          <p:cNvSpPr txBox="1"/>
          <p:nvPr/>
        </p:nvSpPr>
        <p:spPr>
          <a:xfrm>
            <a:off x="683568" y="1340768"/>
            <a:ext cx="6840760" cy="3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2377" name="Google Shape;2377;p161"/>
          <p:cNvSpPr/>
          <p:nvPr/>
        </p:nvSpPr>
        <p:spPr>
          <a:xfrm>
            <a:off x="3995936" y="4105468"/>
            <a:ext cx="2918048" cy="48451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161"/>
          <p:cNvSpPr/>
          <p:nvPr/>
        </p:nvSpPr>
        <p:spPr>
          <a:xfrm>
            <a:off x="3035877" y="4589961"/>
            <a:ext cx="2918048" cy="48451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9" name="Google Shape;2379;p161"/>
          <p:cNvCxnSpPr/>
          <p:nvPr/>
        </p:nvCxnSpPr>
        <p:spPr>
          <a:xfrm rot="10800000">
            <a:off x="5796136" y="2924944"/>
            <a:ext cx="406490" cy="118904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80" name="Google Shape;2380;p161"/>
          <p:cNvSpPr/>
          <p:nvPr/>
        </p:nvSpPr>
        <p:spPr>
          <a:xfrm>
            <a:off x="2555776" y="5445224"/>
            <a:ext cx="424847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複製CHIP.gds和這六個檔案至創建的LVS資料夾</a:t>
            </a:r>
            <a:endParaRPr sz="16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路徑：</a:t>
            </a:r>
            <a:endParaRPr sz="16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/opt/Design_kit/CBDK_TSMC018_Arm_v3.2/CIC/Calibre/lvs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1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6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EDC96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7EDC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v2lvs</a:t>
            </a:r>
            <a:endParaRPr>
              <a:solidFill>
                <a:srgbClr val="7EDC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7" name="Google Shape;2387;p162"/>
          <p:cNvSpPr txBox="1"/>
          <p:nvPr/>
        </p:nvSpPr>
        <p:spPr>
          <a:xfrm>
            <a:off x="683568" y="1340768"/>
            <a:ext cx="6840760" cy="3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2388" name="Google Shape;2388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2780928"/>
            <a:ext cx="5760640" cy="3843720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162"/>
          <p:cNvSpPr txBox="1"/>
          <p:nvPr/>
        </p:nvSpPr>
        <p:spPr>
          <a:xfrm>
            <a:off x="683568" y="1340768"/>
            <a:ext cx="777686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進入LVS的工作資料夾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鍵入 v2lvs -v ../CHIP.v -l tsmc18_lvs.v -l tpz973gv_lvs.v -s tsmc18_lvs.spi -s tpz973gv_lvs.spi -o source.spi -s1 VDD -s0 VSS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0" name="Google Shape;2390;p162"/>
          <p:cNvSpPr/>
          <p:nvPr/>
        </p:nvSpPr>
        <p:spPr>
          <a:xfrm>
            <a:off x="710545" y="6027777"/>
            <a:ext cx="5733663" cy="65294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1" name="Google Shape;2391;p162"/>
          <p:cNvCxnSpPr/>
          <p:nvPr/>
        </p:nvCxnSpPr>
        <p:spPr>
          <a:xfrm flipH="1">
            <a:off x="5796136" y="5373216"/>
            <a:ext cx="1080120" cy="611154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92" name="Google Shape;2392;p162"/>
          <p:cNvSpPr/>
          <p:nvPr/>
        </p:nvSpPr>
        <p:spPr>
          <a:xfrm>
            <a:off x="6660232" y="3645024"/>
            <a:ext cx="248376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做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LVS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驗證的時候，我們的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netlist檔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必須是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SPICE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格式，所以我們先將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.v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檔轉成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SPICE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的格式，鍵入指令後應該會產生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檔</a:t>
            </a:r>
            <a:endParaRPr/>
          </a:p>
        </p:txBody>
      </p:sp>
      <p:pic>
        <p:nvPicPr>
          <p:cNvPr id="2393" name="Google Shape;2393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328" y="5733256"/>
            <a:ext cx="733425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162"/>
          <p:cNvSpPr/>
          <p:nvPr/>
        </p:nvSpPr>
        <p:spPr>
          <a:xfrm rot="5400000">
            <a:off x="7668344" y="515719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1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6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EDC96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7EDC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LVS</a:t>
            </a:r>
            <a:endParaRPr>
              <a:solidFill>
                <a:srgbClr val="7EDC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1" name="Google Shape;2401;p163"/>
          <p:cNvSpPr txBox="1"/>
          <p:nvPr/>
        </p:nvSpPr>
        <p:spPr>
          <a:xfrm>
            <a:off x="683568" y="1340768"/>
            <a:ext cx="6840760" cy="3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2402" name="Google Shape;2402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1916832"/>
            <a:ext cx="6387999" cy="4725144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163"/>
          <p:cNvSpPr txBox="1"/>
          <p:nvPr/>
        </p:nvSpPr>
        <p:spPr>
          <a:xfrm>
            <a:off x="683568" y="1124744"/>
            <a:ext cx="777686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開啟Calibre.lvs的檔案，更改Layout和Source的設定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4" name="Google Shape;2404;p163"/>
          <p:cNvSpPr/>
          <p:nvPr/>
        </p:nvSpPr>
        <p:spPr>
          <a:xfrm>
            <a:off x="1203649" y="3626767"/>
            <a:ext cx="2295332" cy="75862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163"/>
          <p:cNvSpPr/>
          <p:nvPr/>
        </p:nvSpPr>
        <p:spPr>
          <a:xfrm>
            <a:off x="1187287" y="4737786"/>
            <a:ext cx="2295332" cy="75862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1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6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EDC96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7EDC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LVS</a:t>
            </a:r>
            <a:endParaRPr>
              <a:solidFill>
                <a:srgbClr val="7EDC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2" name="Google Shape;2412;p164"/>
          <p:cNvSpPr txBox="1"/>
          <p:nvPr/>
        </p:nvSpPr>
        <p:spPr>
          <a:xfrm>
            <a:off x="683568" y="1340768"/>
            <a:ext cx="6840760" cy="3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2413" name="Google Shape;2413;p164"/>
          <p:cNvSpPr/>
          <p:nvPr/>
        </p:nvSpPr>
        <p:spPr>
          <a:xfrm>
            <a:off x="4788024" y="2456795"/>
            <a:ext cx="223224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FILL1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FILL16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FILL2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FILL32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FILL4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FILL64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FILL8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PAD50ARU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PAD60NU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PAD70NU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 LVS BOX PAD80NU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PCORNER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PFILLER0005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PFILLER05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PFILLER10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PFILLER1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PFILLER20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PFILLER5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4" name="Google Shape;2414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124744"/>
            <a:ext cx="4495800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164"/>
          <p:cNvSpPr/>
          <p:nvPr/>
        </p:nvSpPr>
        <p:spPr>
          <a:xfrm>
            <a:off x="6948264" y="2492896"/>
            <a:ext cx="219573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PVDD1ANA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                             BOX PVDD1DGZ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PVDD2ANA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PVDD2DGZ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PVDD2POC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PVSS1ANA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PVSS1DGZ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PVSS2ANA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PVSS2DGZ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//LVS BOX PVSS3DGZ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p164"/>
          <p:cNvSpPr txBox="1"/>
          <p:nvPr/>
        </p:nvSpPr>
        <p:spPr>
          <a:xfrm>
            <a:off x="4860032" y="1196752"/>
            <a:ext cx="3960440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在Calibre.lvs最後面的地方，註解下列各個LVS BOX，如圖所示。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17" name="Google Shape;2417;p164"/>
          <p:cNvCxnSpPr/>
          <p:nvPr/>
        </p:nvCxnSpPr>
        <p:spPr>
          <a:xfrm flipH="1">
            <a:off x="2195736" y="4509120"/>
            <a:ext cx="432048" cy="39513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18" name="Google Shape;2418;p164"/>
          <p:cNvSpPr/>
          <p:nvPr/>
        </p:nvSpPr>
        <p:spPr>
          <a:xfrm>
            <a:off x="2123728" y="2852936"/>
            <a:ext cx="230425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移除掉的原因是因為我們的</a:t>
            </a:r>
            <a:r>
              <a:rPr lang="en-US" sz="16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verilog netlist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沒有這些</a:t>
            </a:r>
            <a:r>
              <a:rPr lang="en-US" sz="16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cell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，但是我們的</a:t>
            </a:r>
            <a:r>
              <a:rPr lang="en-US" sz="16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layout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上面有，所以希望</a:t>
            </a:r>
            <a:r>
              <a:rPr lang="en-US" sz="16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calibre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不要把這些</a:t>
            </a:r>
            <a:r>
              <a:rPr lang="en-US" sz="16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cell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當</a:t>
            </a:r>
            <a:r>
              <a:rPr lang="en-US" sz="16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black box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看待</a:t>
            </a:r>
            <a:endParaRPr/>
          </a:p>
        </p:txBody>
      </p:sp>
      <p:sp>
        <p:nvSpPr>
          <p:cNvPr id="2419" name="Google Shape;2419;p1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6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EDC96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7EDC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LVS</a:t>
            </a:r>
            <a:endParaRPr>
              <a:solidFill>
                <a:srgbClr val="7EDC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5" name="Google Shape;2425;p165"/>
          <p:cNvSpPr txBox="1"/>
          <p:nvPr/>
        </p:nvSpPr>
        <p:spPr>
          <a:xfrm>
            <a:off x="683568" y="1340768"/>
            <a:ext cx="6840760" cy="3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2426" name="Google Shape;242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2458026"/>
            <a:ext cx="6192688" cy="3994952"/>
          </a:xfrm>
          <a:prstGeom prst="rect">
            <a:avLst/>
          </a:prstGeom>
          <a:noFill/>
          <a:ln>
            <a:noFill/>
          </a:ln>
        </p:spPr>
      </p:pic>
      <p:sp>
        <p:nvSpPr>
          <p:cNvPr id="2427" name="Google Shape;2427;p165"/>
          <p:cNvSpPr/>
          <p:nvPr/>
        </p:nvSpPr>
        <p:spPr>
          <a:xfrm>
            <a:off x="1050911" y="6107552"/>
            <a:ext cx="6390575" cy="49162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165"/>
          <p:cNvSpPr txBox="1"/>
          <p:nvPr/>
        </p:nvSpPr>
        <p:spPr>
          <a:xfrm>
            <a:off x="467544" y="1124744"/>
            <a:ext cx="777686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鍵入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calibre -lvs -spice source.spi -hier -auto Calibre.lvs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9" name="Google Shape;2429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6296" y="1196752"/>
            <a:ext cx="1684077" cy="10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1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6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EDC96"/>
              </a:buClr>
              <a:buSzPts val="4400"/>
              <a:buFont typeface="Times New Roman"/>
              <a:buNone/>
            </a:pPr>
            <a:r>
              <a:rPr lang="en-US">
                <a:solidFill>
                  <a:srgbClr val="7EDC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LVS</a:t>
            </a:r>
            <a:endParaRPr>
              <a:solidFill>
                <a:srgbClr val="7EDC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7" name="Google Shape;2437;p166"/>
          <p:cNvSpPr txBox="1"/>
          <p:nvPr/>
        </p:nvSpPr>
        <p:spPr>
          <a:xfrm>
            <a:off x="683568" y="1340768"/>
            <a:ext cx="6840760" cy="3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2438" name="Google Shape;2438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20" y="1124744"/>
            <a:ext cx="6192688" cy="531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576" y="3789040"/>
            <a:ext cx="485775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166"/>
          <p:cNvSpPr/>
          <p:nvPr/>
        </p:nvSpPr>
        <p:spPr>
          <a:xfrm>
            <a:off x="1475656" y="400506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66"/>
          <p:cNvSpPr/>
          <p:nvPr/>
        </p:nvSpPr>
        <p:spPr>
          <a:xfrm>
            <a:off x="2483768" y="4861250"/>
            <a:ext cx="3891778" cy="134010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2" name="Google Shape;2442;p166"/>
          <p:cNvCxnSpPr/>
          <p:nvPr/>
        </p:nvCxnSpPr>
        <p:spPr>
          <a:xfrm rot="10800000">
            <a:off x="6476792" y="5531303"/>
            <a:ext cx="615488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43" name="Google Shape;2443;p166"/>
          <p:cNvSpPr/>
          <p:nvPr/>
        </p:nvSpPr>
        <p:spPr>
          <a:xfrm>
            <a:off x="7092280" y="5347955"/>
            <a:ext cx="1008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驗證正確</a:t>
            </a:r>
            <a:endParaRPr/>
          </a:p>
        </p:txBody>
      </p:sp>
      <p:sp>
        <p:nvSpPr>
          <p:cNvPr id="2444" name="Google Shape;2444;p1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0" name="Google Shape;2450;p167"/>
          <p:cNvSpPr txBox="1"/>
          <p:nvPr/>
        </p:nvSpPr>
        <p:spPr>
          <a:xfrm>
            <a:off x="395536" y="2705725"/>
            <a:ext cx="864271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lt1"/>
                </a:solidFill>
                <a:latin typeface="Bad Script"/>
                <a:ea typeface="Bad Script"/>
                <a:cs typeface="Bad Script"/>
                <a:sym typeface="Bad Script"/>
              </a:rPr>
              <a:t>Thank you for your attention</a:t>
            </a:r>
            <a:endParaRPr sz="8800">
              <a:solidFill>
                <a:schemeClr val="lt1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/>
          <p:nvPr>
            <p:ph type="title"/>
          </p:nvPr>
        </p:nvSpPr>
        <p:spPr>
          <a:xfrm>
            <a:off x="467544" y="260648"/>
            <a:ext cx="822153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Analysis and Optimization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215" y="1982969"/>
            <a:ext cx="6059039" cy="38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7"/>
          <p:cNvSpPr/>
          <p:nvPr/>
        </p:nvSpPr>
        <p:spPr>
          <a:xfrm>
            <a:off x="2911624" y="2799184"/>
            <a:ext cx="2589448" cy="6718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7"/>
          <p:cNvSpPr/>
          <p:nvPr/>
        </p:nvSpPr>
        <p:spPr>
          <a:xfrm>
            <a:off x="2921756" y="4184857"/>
            <a:ext cx="2589448" cy="6718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7"/>
          <p:cNvSpPr/>
          <p:nvPr/>
        </p:nvSpPr>
        <p:spPr>
          <a:xfrm>
            <a:off x="2914288" y="5076407"/>
            <a:ext cx="2589448" cy="6718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7"/>
          <p:cNvSpPr/>
          <p:nvPr/>
        </p:nvSpPr>
        <p:spPr>
          <a:xfrm>
            <a:off x="6368548" y="1836349"/>
            <a:ext cx="1273223" cy="417646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"/>
          <p:cNvSpPr txBox="1"/>
          <p:nvPr>
            <p:ph type="title"/>
          </p:nvPr>
        </p:nvSpPr>
        <p:spPr>
          <a:xfrm>
            <a:off x="467544" y="28529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Cell-Based IC Physical Design and Verification with Innovus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816" y="1340768"/>
            <a:ext cx="3876464" cy="531578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9"/>
          <p:cNvSpPr txBox="1"/>
          <p:nvPr>
            <p:ph type="title"/>
          </p:nvPr>
        </p:nvSpPr>
        <p:spPr>
          <a:xfrm>
            <a:off x="467544" y="260648"/>
            <a:ext cx="6258495" cy="108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Data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19"/>
          <p:cNvSpPr/>
          <p:nvPr/>
        </p:nvSpPr>
        <p:spPr>
          <a:xfrm>
            <a:off x="2843808" y="1340768"/>
            <a:ext cx="1511559" cy="8117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/>
          <p:nvPr>
            <p:ph type="title"/>
          </p:nvPr>
        </p:nvSpPr>
        <p:spPr>
          <a:xfrm>
            <a:off x="467544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8739" y="2204864"/>
            <a:ext cx="129428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2"/>
          <p:cNvSpPr txBox="1"/>
          <p:nvPr/>
        </p:nvSpPr>
        <p:spPr>
          <a:xfrm>
            <a:off x="1403648" y="1124744"/>
            <a:ext cx="7344816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Cell-Based Physical Design– INNOVUS</a:t>
            </a:r>
            <a:endParaRPr b="0" i="0" sz="20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graphicFrame>
        <p:nvGraphicFramePr>
          <p:cNvPr id="221" name="Google Shape;221;p2"/>
          <p:cNvGraphicFramePr/>
          <p:nvPr/>
        </p:nvGraphicFramePr>
        <p:xfrm>
          <a:off x="5445880" y="2564904"/>
          <a:ext cx="853145" cy="3384376"/>
        </p:xfrm>
        <a:graphic>
          <a:graphicData uri="http://schemas.openxmlformats.org/presentationml/2006/ole">
            <mc:AlternateContent>
              <mc:Choice Requires="v">
                <p:oleObj r:id="rId5" imgH="3384376" imgW="853145" progId="Visio.Drawing.11" spid="_x0000_s1">
                  <p:embed/>
                </p:oleObj>
              </mc:Choice>
              <mc:Fallback>
                <p:oleObj r:id="rId6" imgH="3384376" imgW="853145" progId="Visio.Drawing.11">
                  <p:embed/>
                  <p:pic>
                    <p:nvPicPr>
                      <p:cNvPr id="221" name="Google Shape;221;p2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445880" y="2564904"/>
                        <a:ext cx="853145" cy="3384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Google Shape;222;p2"/>
          <p:cNvSpPr txBox="1"/>
          <p:nvPr/>
        </p:nvSpPr>
        <p:spPr>
          <a:xfrm>
            <a:off x="3707904" y="1658235"/>
            <a:ext cx="1143000" cy="37623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下線流程</a:t>
            </a:r>
            <a:endParaRPr/>
          </a:p>
        </p:txBody>
      </p:sp>
      <p:sp>
        <p:nvSpPr>
          <p:cNvPr id="223" name="Google Shape;223;p2"/>
          <p:cNvSpPr txBox="1"/>
          <p:nvPr/>
        </p:nvSpPr>
        <p:spPr>
          <a:xfrm>
            <a:off x="5300953" y="1658235"/>
            <a:ext cx="1143000" cy="37623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所需軟體</a:t>
            </a:r>
            <a:endParaRPr b="1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3485030" y="4869160"/>
            <a:ext cx="3055979" cy="59857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"/>
          <p:cNvSpPr/>
          <p:nvPr/>
        </p:nvSpPr>
        <p:spPr>
          <a:xfrm>
            <a:off x="5458453" y="4934449"/>
            <a:ext cx="828000" cy="468000"/>
          </a:xfrm>
          <a:prstGeom prst="rect">
            <a:avLst/>
          </a:prstGeom>
          <a:solidFill>
            <a:srgbClr val="D3DEF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Innovus</a:t>
            </a:r>
            <a:endParaRPr b="0" i="0" sz="10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Data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20"/>
          <p:cNvSpPr txBox="1"/>
          <p:nvPr>
            <p:ph idx="1" type="body"/>
          </p:nvPr>
        </p:nvSpPr>
        <p:spPr>
          <a:xfrm>
            <a:off x="971600" y="1484784"/>
            <a:ext cx="7200800" cy="489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80"/>
              <a:buFont typeface="Noto Sans Symbols"/>
              <a:buChar char="◆"/>
            </a:pPr>
            <a:r>
              <a:rPr lang="en-US" sz="2800"/>
              <a:t>  Library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--Physical Library (LEF)—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描述</a:t>
            </a:r>
            <a:r>
              <a:rPr lang="en-US" sz="2000"/>
              <a:t>cell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的格式與連線方式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--Timing Library (LIB)—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描述</a:t>
            </a:r>
            <a:r>
              <a:rPr lang="en-US" sz="2000"/>
              <a:t>cell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lang="en-US" sz="2000"/>
              <a:t>timing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狀況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Char char="◆"/>
            </a:pPr>
            <a:r>
              <a:rPr lang="en-US" sz="2800"/>
              <a:t>  User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--Gate-Level netlist (verilog)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SzPts val="1200"/>
              <a:buChar char="🞚"/>
            </a:pP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做完</a:t>
            </a:r>
            <a:r>
              <a:rPr lang="en-US" sz="2000"/>
              <a:t>DFT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後的</a:t>
            </a:r>
            <a:r>
              <a:rPr lang="en-US" sz="2000"/>
              <a:t>CHIP_SCAN.vg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改成</a:t>
            </a:r>
            <a:r>
              <a:rPr lang="en-US" sz="2000"/>
              <a:t>CHIP_SCAN.v ，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加一個</a:t>
            </a:r>
            <a:r>
              <a:rPr lang="en-US" sz="2000"/>
              <a:t>CHIP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lang="en-US" sz="2000"/>
              <a:t>module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將</a:t>
            </a:r>
            <a:r>
              <a:rPr lang="en-US" sz="2000"/>
              <a:t>cell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包起來，並且修改腳位資訊，來提供原本</a:t>
            </a:r>
            <a:r>
              <a:rPr lang="en-US" sz="2000"/>
              <a:t>Gate-Level netlist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所沒有的</a:t>
            </a:r>
            <a:r>
              <a:rPr lang="en-US" sz="2000"/>
              <a:t>IO PAD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資訊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--SDC constraints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440"/>
              <a:buChar char="🞚"/>
            </a:pPr>
            <a:r>
              <a:rPr lang="en-US"/>
              <a:t>*****.sdc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rPr lang="en-US" sz="2400"/>
              <a:t>--IO constraint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SzPts val="1440"/>
              <a:buChar char="🞚"/>
            </a:pPr>
            <a:r>
              <a:rPr lang="en-US"/>
              <a:t>*****.io</a:t>
            </a:r>
            <a:endParaRPr/>
          </a:p>
          <a:p>
            <a:pPr indent="-137160" lvl="2" marL="1143000" rtl="0" algn="l"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137160" lvl="2" marL="1143000" rtl="0" algn="l"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6" name="Google Shape;39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Gate-Level netlist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21"/>
          <p:cNvSpPr txBox="1"/>
          <p:nvPr>
            <p:ph idx="1" type="body"/>
          </p:nvPr>
        </p:nvSpPr>
        <p:spPr>
          <a:xfrm>
            <a:off x="251520" y="1196752"/>
            <a:ext cx="864096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做完</a:t>
            </a:r>
            <a:r>
              <a:rPr lang="en-US" sz="2000"/>
              <a:t>DFT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後的</a:t>
            </a:r>
            <a:r>
              <a:rPr lang="en-US" sz="2000"/>
              <a:t>CHIP_SCAN.vg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改成</a:t>
            </a:r>
            <a:r>
              <a:rPr lang="en-US" sz="2000"/>
              <a:t>CHIP_SCAN.v ，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加一個</a:t>
            </a:r>
            <a:r>
              <a:rPr lang="en-US" sz="2000"/>
              <a:t>CHIP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lang="en-US" sz="2000"/>
              <a:t>module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將</a:t>
            </a:r>
            <a:r>
              <a:rPr lang="en-US" sz="2000"/>
              <a:t>cell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包起來，並且修改腳位資訊，來提供原本</a:t>
            </a:r>
            <a:r>
              <a:rPr lang="en-US" sz="2000"/>
              <a:t>Gate-Level netlist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所沒有的</a:t>
            </a:r>
            <a:r>
              <a:rPr lang="en-US" sz="2000"/>
              <a:t>IO PAD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資訊</a:t>
            </a:r>
            <a:r>
              <a:rPr b="1" lang="en-US" sz="2000"/>
              <a:t>。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範例：(用vi編輯器打開</a:t>
            </a:r>
            <a:r>
              <a:rPr lang="en-US" sz="2000"/>
              <a:t>CHIP_scan.v</a:t>
            </a: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可以在最後的地方看到加進的</a:t>
            </a:r>
            <a:r>
              <a:rPr lang="en-US" sz="2000"/>
              <a:t>CHIP module)</a:t>
            </a:r>
            <a:endParaRPr sz="2000"/>
          </a:p>
        </p:txBody>
      </p:sp>
      <p:sp>
        <p:nvSpPr>
          <p:cNvPr id="403" name="Google Shape;403;p2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21"/>
          <p:cNvSpPr txBox="1"/>
          <p:nvPr/>
        </p:nvSpPr>
        <p:spPr>
          <a:xfrm>
            <a:off x="1066800" y="2819400"/>
            <a:ext cx="7391400" cy="345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module</a:t>
            </a:r>
            <a:r>
              <a:rPr b="1" lang="en-US" sz="1100">
                <a:solidFill>
                  <a:srgbClr val="0000FF"/>
                </a:solidFill>
                <a:latin typeface="Gentium Basic"/>
                <a:ea typeface="Gentium Basic"/>
                <a:cs typeface="Gentium Basic"/>
                <a:sym typeface="Gentium Basic"/>
              </a:rPr>
              <a:t> CHIP</a:t>
            </a: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(alu_out, opcode, data1, data2, clk, reset, SCAN_IN,SCAN_OUT,SCAN_EN);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input [2:0] opcode;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input [7:0] data1;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input [7:0] data2;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input clk, reset;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output [7:0] alu_out;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input SCAN_IN,SCAN_EN;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output SCAN_OUT;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wire [2:0] i_opcode;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wire [7:0] i_data1;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wire [7:0] i_data2;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wire i_clk,i_reset;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wire [7:0] i_alu_out;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wire i_SCAN_IN,i_SCAN_EN;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wire i_SCAN_OUT;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alu  alu</a:t>
            </a:r>
            <a:r>
              <a:rPr b="1" lang="en-US" sz="1100">
                <a:solidFill>
                  <a:srgbClr val="0000FF"/>
                </a:solidFill>
                <a:latin typeface="Gentium Basic"/>
                <a:ea typeface="Gentium Basic"/>
                <a:cs typeface="Gentium Basic"/>
                <a:sym typeface="Gentium Basic"/>
              </a:rPr>
              <a:t>(.alu_out(i_alu_out),.opcode(i_opcode), .data1(i_data1),.data2(i_data2),.clk(i_clk),.reset(i_reset),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00FF"/>
                </a:solidFill>
                <a:latin typeface="Gentium Basic"/>
                <a:ea typeface="Gentium Basic"/>
                <a:cs typeface="Gentium Basic"/>
                <a:sym typeface="Gentium Basic"/>
              </a:rPr>
              <a:t>.SCAN_IN(i_SCAN_IN),.SCAN_OUT(i_SCAN_OUT),.SCAN_EN(i_SCAN_EN));</a:t>
            </a:r>
            <a:endParaRPr b="1" sz="1100">
              <a:solidFill>
                <a:srgbClr val="0000FF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405" name="Google Shape;405;p21"/>
          <p:cNvSpPr txBox="1"/>
          <p:nvPr/>
        </p:nvSpPr>
        <p:spPr>
          <a:xfrm>
            <a:off x="5580112" y="4149080"/>
            <a:ext cx="2362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宣告的順序要與之前的一樣</a:t>
            </a:r>
            <a:endParaRPr/>
          </a:p>
        </p:txBody>
      </p:sp>
      <p:sp>
        <p:nvSpPr>
          <p:cNvPr id="406" name="Google Shape;406;p21"/>
          <p:cNvSpPr txBox="1"/>
          <p:nvPr/>
        </p:nvSpPr>
        <p:spPr>
          <a:xfrm>
            <a:off x="473698" y="6400800"/>
            <a:ext cx="3352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名稱要與之前的module名稱一樣</a:t>
            </a:r>
            <a:endParaRPr/>
          </a:p>
        </p:txBody>
      </p:sp>
      <p:sp>
        <p:nvSpPr>
          <p:cNvPr id="407" name="Google Shape;407;p21"/>
          <p:cNvSpPr txBox="1"/>
          <p:nvPr/>
        </p:nvSpPr>
        <p:spPr>
          <a:xfrm>
            <a:off x="2411760" y="5589240"/>
            <a:ext cx="1219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可自己命名</a:t>
            </a:r>
            <a:endParaRPr/>
          </a:p>
        </p:txBody>
      </p:sp>
      <p:sp>
        <p:nvSpPr>
          <p:cNvPr id="408" name="Google Shape;408;p21"/>
          <p:cNvSpPr/>
          <p:nvPr/>
        </p:nvSpPr>
        <p:spPr>
          <a:xfrm>
            <a:off x="1115616" y="2839553"/>
            <a:ext cx="5256584" cy="22940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1"/>
          <p:cNvCxnSpPr/>
          <p:nvPr/>
        </p:nvCxnSpPr>
        <p:spPr>
          <a:xfrm flipH="1">
            <a:off x="1619672" y="5733256"/>
            <a:ext cx="720080" cy="14401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0" name="Google Shape;410;p21"/>
          <p:cNvCxnSpPr/>
          <p:nvPr/>
        </p:nvCxnSpPr>
        <p:spPr>
          <a:xfrm rot="10800000">
            <a:off x="6084168" y="3140968"/>
            <a:ext cx="504056" cy="86409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1" name="Google Shape;411;p21"/>
          <p:cNvCxnSpPr/>
          <p:nvPr/>
        </p:nvCxnSpPr>
        <p:spPr>
          <a:xfrm flipH="1">
            <a:off x="6084168" y="4725144"/>
            <a:ext cx="504056" cy="1008112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2" name="Google Shape;412;p21"/>
          <p:cNvCxnSpPr/>
          <p:nvPr/>
        </p:nvCxnSpPr>
        <p:spPr>
          <a:xfrm flipH="1" rot="10800000">
            <a:off x="739755" y="6091470"/>
            <a:ext cx="360040" cy="36004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13" name="Google Shape;413;p21"/>
          <p:cNvSpPr/>
          <p:nvPr/>
        </p:nvSpPr>
        <p:spPr>
          <a:xfrm>
            <a:off x="1108719" y="5826562"/>
            <a:ext cx="288032" cy="2294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Gate-Level Netlist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22"/>
          <p:cNvSpPr txBox="1"/>
          <p:nvPr/>
        </p:nvSpPr>
        <p:spPr>
          <a:xfrm>
            <a:off x="827583" y="1052736"/>
            <a:ext cx="6268953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ipad_clk   (.PAD(clk), .C(i_clk));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ipad_reset  (.PAD(reset), .C(i_reset));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ipad_opcode0 (.PAD(opcode[0]), .C(i_opcode[0]));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ipad_opcode1 (.PAD(opcode[1]), .C(i_opcode[1]));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ipad_opcode2 (.PAD(opcode[2]), .C(i_opcode[2]));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ipad_data10    (.PAD(data1[0]), .C(i_data1[0]));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ipad_data11    (.PAD(data1[1]), .C(i_data1[1]));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ipad_data12    (.PAD(data1[2]), .C(i_data1[2]));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ipad_data13    (.PAD(data1[3]), .C(i_data1[3]));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ipad_data14    (.PAD(data1[4]), .C(i_data1[4]));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ipad_data15    (.PAD(data1[5]), .C(i_data1[5]));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ipad_data16    (.PAD(data1[6]), .C(i_data1[6]));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ipad_data17    (.PAD(data1[7]), .C(i_data1[7]));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ipad_data20    (.PAD(data2[0]), .C(i_data2[0]));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ipad_data21    (.PAD(data2[1]), .C(i_data2[1]));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ipad_data22    (.PAD(data2[2]), .C(i_data2[2]));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ipad_data23    (.PAD(data2[3]), .C(i_data2[3]));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ipad_data24    (.PAD(data2[4]), .C(i_data2[4]));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ipad_data25    (.PAD(data2[5]), .C(i_data2[5]));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ipad_data26    (.PAD(data2[6]), .C(i_data2[6]));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ipad_data27    (.PAD(data2[7]), .C(i_data2[7]));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ipad_SCAN_IN   (.PAD(SCAN_IN), .C(i_SCAN_IN));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PDIDGZ ipad_SCAN_EN   (.PAD(SCAN_EN), .C(i_SCAN_EN));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PDO12CDG opad_SCAN_OUT  (.I(i_SCAN_OUT), .PAD(SCAN_OUT));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PDO12CDG opad_alu_out0  (.I(i_alu_out[0]), .PAD(alu_out[0]));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PDO12CDG opad_alu_out1  (.I(i_alu_out[1]), .PAD(alu_out[1]));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PDO12CDG opad_alu_out2  (.I(i_alu_out[2]), .PAD(alu_out[2]));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PDO12CDG opad_alu_out3  (.I(i_alu_out[3]), .PAD(alu_out[3]));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PDO12CDG opad_alu_out4  (.I(i_alu_out[4]), .PAD(alu_out[4]));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PDO12CDG opad_alu_out5  (.I(i_alu_out[5]), .PAD(alu_out[5]));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PDO12CDG opad_alu_out6  (.I(i_alu_out[6]), .PAD(alu_out[6]));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PDO12CDG opad_alu_out7  (.I(i_alu_out[7]), .PAD(alu_out[7]));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oto Sans Symbols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endmodule</a:t>
            </a:r>
            <a:endParaRPr b="1" i="0" sz="11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894318" y="3217641"/>
            <a:ext cx="785192" cy="2294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879984" y="5554013"/>
            <a:ext cx="1027719" cy="2294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d" id="423" name="Google Shape;4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9992" y="3068960"/>
            <a:ext cx="4279333" cy="79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 Constraints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23"/>
          <p:cNvSpPr txBox="1"/>
          <p:nvPr/>
        </p:nvSpPr>
        <p:spPr>
          <a:xfrm>
            <a:off x="304800" y="1295400"/>
            <a:ext cx="8305800" cy="2781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000" lvl="0" marL="3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0.18um TSMC 所使用的P/G Pad、I/O Pad 和 Corner 名稱：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95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 Core  Pad：PVDD1DGZ, PVSS1DGZ</a:t>
            </a:r>
            <a:endParaRPr/>
          </a:p>
          <a:p>
            <a:pPr indent="-457200" lvl="3" marL="95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 I/O Pad：   PVDD2DGZ, PVSS2DGZ</a:t>
            </a:r>
            <a:endParaRPr/>
          </a:p>
          <a:p>
            <a:pPr indent="-457200" lvl="3" marL="95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 Corner：    PCORNERDG</a:t>
            </a:r>
            <a:endParaRPr/>
          </a:p>
          <a:p>
            <a:pPr indent="78300" lvl="0" marL="3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00" lvl="0" marL="3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晶片包裝：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8300" lvl="0" marL="3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3" marL="950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8300" lvl="0" marL="3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78300" lvl="0" marL="3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431" name="Google Shape;4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2492896"/>
            <a:ext cx="4752528" cy="171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672" y="4293096"/>
            <a:ext cx="2376264" cy="247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4221088"/>
            <a:ext cx="2376264" cy="248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 Constraints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24"/>
          <p:cNvSpPr txBox="1"/>
          <p:nvPr/>
        </p:nvSpPr>
        <p:spPr>
          <a:xfrm>
            <a:off x="304800" y="1295400"/>
            <a:ext cx="8305800" cy="2781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編輯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 Constraint (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在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Gate-level netlist 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中沒有加入的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 instance，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如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P/G Pad、Corner Pad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等，且必須在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 constraint 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中加上相對應的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name)。</a:t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由於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CBDK_TSMC018_Arm_v3.2 Design kit 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使用新版的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 Pad library，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本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 Pad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library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在每一個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I/O domain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必需擺放至少且只有一個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PVDD2POC cell(Power on Control Power Pad)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方能正常運作。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範例</a:t>
            </a: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：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                                           </a:t>
            </a:r>
            <a:endParaRPr/>
          </a:p>
        </p:txBody>
      </p:sp>
      <p:sp>
        <p:nvSpPr>
          <p:cNvPr id="441" name="Google Shape;441;p24"/>
          <p:cNvSpPr/>
          <p:nvPr/>
        </p:nvSpPr>
        <p:spPr>
          <a:xfrm>
            <a:off x="1475656" y="2924944"/>
            <a:ext cx="2504527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Version: 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CORNER0              NW  PCORNER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ipad_data10             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ipad_data11             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ipad_data12             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ipad_data13             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ipad_CoreVDD1     N   PVDD1DGZ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ipad_CLK                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ipad_data14             N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ipad_data15             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ipad_data16             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ipad_data17             N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CORNER1              NE  PCORNER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ipad_data20             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ipad_data21             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ipad_RESET            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ipad_IOVDD1         W   PVDD2DGZ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ipad_CoreVDD2      W   PVDD1DGZ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ipad_data22              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ipad_data23              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ipad_data24              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ipad_data25              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ipad_data26              W</a:t>
            </a:r>
            <a:endParaRPr b="0"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24"/>
          <p:cNvSpPr/>
          <p:nvPr/>
        </p:nvSpPr>
        <p:spPr>
          <a:xfrm>
            <a:off x="4572000" y="3068960"/>
            <a:ext cx="2743200" cy="3672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CORNER2        SW  PCORNER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ipad_data27     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ipad_opcode0    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ipad_opcode1    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ipad_opcode2    S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ipad_CoreVSS1   S   PVSS1DGZ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opad_alu_out0   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opad_alu_out1   S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opad_alu_out2   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opad_alu_out3   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opad_alu_out4   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CORNER3        SE  </a:t>
            </a:r>
            <a:r>
              <a:rPr b="0" lang="en-US" sz="1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PCORNER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</a:t>
            </a: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opad_alu_out5   E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opad_alu_out6   E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ipad_IOVSS1     E   PVSS2DGZ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ipad_CoreVSS2   E   PVSS1DGZ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opad_alu_out7   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ipad_SCAN_IN    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ipad_SCAN_EN    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opad_SCAN_OUT   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opad_carry_out  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Pad: ipad_POC        E   PVDD2POC</a:t>
            </a:r>
            <a:endParaRPr sz="1000">
              <a:solidFill>
                <a:srgbClr val="00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3" name="Google Shape;443;p24"/>
          <p:cNvCxnSpPr/>
          <p:nvPr/>
        </p:nvCxnSpPr>
        <p:spPr>
          <a:xfrm flipH="1">
            <a:off x="6732240" y="3429000"/>
            <a:ext cx="504056" cy="504056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44" name="Google Shape;444;p24"/>
          <p:cNvSpPr txBox="1"/>
          <p:nvPr/>
        </p:nvSpPr>
        <p:spPr>
          <a:xfrm>
            <a:off x="7308304" y="3212976"/>
            <a:ext cx="1219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Cell name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Homework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25"/>
          <p:cNvSpPr txBox="1"/>
          <p:nvPr/>
        </p:nvSpPr>
        <p:spPr>
          <a:xfrm>
            <a:off x="369886" y="1331913"/>
            <a:ext cx="8594602" cy="552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1.作業請寄到islab4072@gmail.com，信件主旨與檔名請統一使用電子碩X_學號_姓名_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，Ex:電子碩二_109368000_王小明_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2.作業請包括以下內容: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pre-CTS Timing Analysis 圖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post-CTS Timing Analysis 圖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post-route Timing Analysis 圖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DRC 結果圖(ex:P.158)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LVS 結果圖(有笑臉)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3.繳交期限:2021/12/20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                                           </a:t>
            </a:r>
            <a:endParaRPr/>
          </a:p>
        </p:txBody>
      </p:sp>
      <p:pic>
        <p:nvPicPr>
          <p:cNvPr id="452" name="Google Shape;452;p25"/>
          <p:cNvPicPr preferRelativeResize="0"/>
          <p:nvPr/>
        </p:nvPicPr>
        <p:blipFill rotWithShape="1">
          <a:blip r:embed="rId3">
            <a:alphaModFix/>
          </a:blip>
          <a:srcRect b="21895" l="0" r="0" t="0"/>
          <a:stretch/>
        </p:blipFill>
        <p:spPr>
          <a:xfrm>
            <a:off x="5292080" y="2132856"/>
            <a:ext cx="3778491" cy="181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2896" y="3949629"/>
            <a:ext cx="3491218" cy="2911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5"/>
          <p:cNvSpPr/>
          <p:nvPr/>
        </p:nvSpPr>
        <p:spPr>
          <a:xfrm>
            <a:off x="5678760" y="5949280"/>
            <a:ext cx="2133600" cy="77219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Startup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p26"/>
          <p:cNvSpPr txBox="1"/>
          <p:nvPr/>
        </p:nvSpPr>
        <p:spPr>
          <a:xfrm>
            <a:off x="467544" y="1124744"/>
            <a:ext cx="8424936" cy="56166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第一次使用工作站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先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 .cshrc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檔案到自己的資料夾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cp /home/standard/Environment_Setup_File/cshrc  .cshrc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source .cshrc </a:t>
            </a:r>
            <a:endParaRPr/>
          </a:p>
          <a:p>
            <a:pPr indent="-285750" lvl="1" marL="74295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</a:pPr>
            <a:r>
              <a:rPr b="1" i="0" lang="en-US" sz="18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接著重新開啟終端機</a:t>
            </a:r>
            <a:endParaRPr b="1" i="0" sz="18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171450" lvl="1" marL="74295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34290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由於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Innovus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使用時會產生很多記錄的檔案，所以建議先使用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mkdir APR 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創建一個名為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 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的資料夾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在使用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cd 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切換到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的目錄下，並準備好3種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prepare data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，執行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Innovus</a:t>
            </a:r>
            <a:endParaRPr/>
          </a:p>
          <a:p>
            <a:pPr indent="-342900" lvl="0" marL="34290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&gt;  mkdir APR</a:t>
            </a:r>
            <a:endParaRPr/>
          </a:p>
          <a:p>
            <a:pPr indent="-342900" lvl="0" marL="34290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&gt;  cd APR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&gt;  cp  /home/standard/summer</a:t>
            </a: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/apr/*  .       </a:t>
            </a: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千萬別忘了這個點</a:t>
            </a:r>
            <a:endParaRPr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-US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記得cp後以及*後按空白鍵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執行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Innovus</a:t>
            </a:r>
            <a:r>
              <a:rPr b="1"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軟體</a:t>
            </a:r>
            <a:endParaRPr b="1"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2900" lvl="1" marL="80010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&gt; 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 /usr/cad/cadence/CIC/innovus.cshrc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44444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&gt; 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innovus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- GUI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USER\Desktop\INNOVUS\2018-09-06_112817.png" id="468" name="Google Shape;4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992" y="1556792"/>
            <a:ext cx="8008616" cy="460435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7"/>
          <p:cNvSpPr/>
          <p:nvPr/>
        </p:nvSpPr>
        <p:spPr>
          <a:xfrm>
            <a:off x="8172400" y="5805264"/>
            <a:ext cx="216024" cy="2880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- Design View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6" name="Google Shape;4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340768"/>
            <a:ext cx="8142311" cy="507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- Tool Widget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USER\Desktop\INNOVUS\2018-09-06_113001.png" id="483" name="Google Shape;4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268760"/>
            <a:ext cx="8571245" cy="450924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9"/>
          <p:cNvSpPr/>
          <p:nvPr/>
        </p:nvSpPr>
        <p:spPr>
          <a:xfrm>
            <a:off x="8100392" y="5445224"/>
            <a:ext cx="216024" cy="21602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Cell-Based Design Flow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1340768"/>
            <a:ext cx="6696744" cy="526172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"/>
          <p:cNvSpPr/>
          <p:nvPr/>
        </p:nvSpPr>
        <p:spPr>
          <a:xfrm>
            <a:off x="1197564" y="3526768"/>
            <a:ext cx="1031285" cy="103094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2649333" y="3916549"/>
            <a:ext cx="1562627" cy="103094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2651597" y="5075088"/>
            <a:ext cx="1562627" cy="103094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4716017" y="4814888"/>
            <a:ext cx="1037084" cy="35242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4712793" y="5814468"/>
            <a:ext cx="1037084" cy="35242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– Layer Control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1" name="Google Shape;4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786" y="1412776"/>
            <a:ext cx="6544800" cy="497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- Hot Key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8" name="Google Shape;4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886" y="1628800"/>
            <a:ext cx="76743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784" y="1048786"/>
            <a:ext cx="4181475" cy="5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2"/>
          <p:cNvSpPr txBox="1"/>
          <p:nvPr>
            <p:ph type="title"/>
          </p:nvPr>
        </p:nvSpPr>
        <p:spPr>
          <a:xfrm>
            <a:off x="467544" y="27997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32"/>
          <p:cNvSpPr/>
          <p:nvPr/>
        </p:nvSpPr>
        <p:spPr>
          <a:xfrm>
            <a:off x="4211960" y="1089584"/>
            <a:ext cx="1274643" cy="69991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888" y="1916832"/>
            <a:ext cx="21082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3"/>
          <p:cNvSpPr/>
          <p:nvPr/>
        </p:nvSpPr>
        <p:spPr>
          <a:xfrm>
            <a:off x="3472612" y="1794115"/>
            <a:ext cx="576064" cy="44805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3"/>
          <p:cNvSpPr/>
          <p:nvPr/>
        </p:nvSpPr>
        <p:spPr>
          <a:xfrm>
            <a:off x="3338533" y="2239550"/>
            <a:ext cx="2745635" cy="44805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6" name="Google Shape;516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51" y="1988840"/>
            <a:ext cx="3630692" cy="378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024" y="2348880"/>
            <a:ext cx="2554096" cy="339360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/>
          <p:nvPr/>
        </p:nvSpPr>
        <p:spPr>
          <a:xfrm>
            <a:off x="3664904" y="2367761"/>
            <a:ext cx="384389" cy="29896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4"/>
          <p:cNvSpPr txBox="1"/>
          <p:nvPr/>
        </p:nvSpPr>
        <p:spPr>
          <a:xfrm>
            <a:off x="3419872" y="2132856"/>
            <a:ext cx="381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4"/>
          <p:cNvSpPr/>
          <p:nvPr/>
        </p:nvSpPr>
        <p:spPr>
          <a:xfrm>
            <a:off x="4355976" y="378904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4"/>
          <p:cNvSpPr txBox="1"/>
          <p:nvPr/>
        </p:nvSpPr>
        <p:spPr>
          <a:xfrm>
            <a:off x="4283968" y="350100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4"/>
          <p:cNvSpPr txBox="1"/>
          <p:nvPr/>
        </p:nvSpPr>
        <p:spPr>
          <a:xfrm>
            <a:off x="6660232" y="278092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4"/>
          <p:cNvSpPr/>
          <p:nvPr/>
        </p:nvSpPr>
        <p:spPr>
          <a:xfrm>
            <a:off x="6877879" y="2541780"/>
            <a:ext cx="394725" cy="33874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4"/>
          <p:cNvSpPr txBox="1"/>
          <p:nvPr/>
        </p:nvSpPr>
        <p:spPr>
          <a:xfrm>
            <a:off x="7452320" y="2924945"/>
            <a:ext cx="169168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extend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出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 browser ，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選擇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CHIP_scan.v </a:t>
            </a:r>
            <a:r>
              <a:rPr b="1" i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然後按</a:t>
            </a:r>
            <a:endParaRPr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把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CHIP_scan.v 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加到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Netlist Files </a:t>
            </a:r>
            <a:endParaRPr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30" name="Google Shape;53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4408" y="3717032"/>
            <a:ext cx="432048" cy="23944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4"/>
          <p:cNvSpPr txBox="1"/>
          <p:nvPr/>
        </p:nvSpPr>
        <p:spPr>
          <a:xfrm>
            <a:off x="7956376" y="263691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4"/>
          <p:cNvSpPr/>
          <p:nvPr/>
        </p:nvSpPr>
        <p:spPr>
          <a:xfrm>
            <a:off x="5796136" y="5373216"/>
            <a:ext cx="576064" cy="33874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4"/>
          <p:cNvSpPr txBox="1"/>
          <p:nvPr/>
        </p:nvSpPr>
        <p:spPr>
          <a:xfrm>
            <a:off x="5872809" y="4963886"/>
            <a:ext cx="4236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2359" y="1412776"/>
            <a:ext cx="4734066" cy="492549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35"/>
          <p:cNvSpPr/>
          <p:nvPr/>
        </p:nvSpPr>
        <p:spPr>
          <a:xfrm>
            <a:off x="3347864" y="1932873"/>
            <a:ext cx="1296144" cy="29896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3707903" y="1556792"/>
            <a:ext cx="381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5"/>
          <p:cNvSpPr txBox="1"/>
          <p:nvPr/>
        </p:nvSpPr>
        <p:spPr>
          <a:xfrm>
            <a:off x="5724128" y="179147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5"/>
          <p:cNvSpPr/>
          <p:nvPr/>
        </p:nvSpPr>
        <p:spPr>
          <a:xfrm>
            <a:off x="5076056" y="2151517"/>
            <a:ext cx="1496143" cy="19736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5"/>
          <p:cNvSpPr/>
          <p:nvPr/>
        </p:nvSpPr>
        <p:spPr>
          <a:xfrm>
            <a:off x="6516216" y="4293096"/>
            <a:ext cx="384389" cy="29896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6228184" y="407707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7" name="Google Shape;5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46" y="2492896"/>
            <a:ext cx="3247990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5935" y="2471601"/>
            <a:ext cx="4989445" cy="34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6"/>
          <p:cNvSpPr/>
          <p:nvPr/>
        </p:nvSpPr>
        <p:spPr>
          <a:xfrm>
            <a:off x="3169366" y="4182749"/>
            <a:ext cx="288031" cy="22696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6"/>
          <p:cNvSpPr txBox="1"/>
          <p:nvPr/>
        </p:nvSpPr>
        <p:spPr>
          <a:xfrm>
            <a:off x="2920888" y="3933056"/>
            <a:ext cx="381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6"/>
          <p:cNvSpPr/>
          <p:nvPr/>
        </p:nvSpPr>
        <p:spPr>
          <a:xfrm>
            <a:off x="3640156" y="4088025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6"/>
          <p:cNvSpPr txBox="1"/>
          <p:nvPr/>
        </p:nvSpPr>
        <p:spPr>
          <a:xfrm>
            <a:off x="3573219" y="3801007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6"/>
          <p:cNvSpPr/>
          <p:nvPr/>
        </p:nvSpPr>
        <p:spPr>
          <a:xfrm>
            <a:off x="8490857" y="2946649"/>
            <a:ext cx="339553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6"/>
          <p:cNvSpPr txBox="1"/>
          <p:nvPr/>
        </p:nvSpPr>
        <p:spPr>
          <a:xfrm>
            <a:off x="8460432" y="263691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p36"/>
          <p:cNvCxnSpPr/>
          <p:nvPr/>
        </p:nvCxnSpPr>
        <p:spPr>
          <a:xfrm rot="10800000">
            <a:off x="7380312" y="2132856"/>
            <a:ext cx="360040" cy="79208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6" name="Google Shape;566;p36"/>
          <p:cNvSpPr txBox="1"/>
          <p:nvPr/>
        </p:nvSpPr>
        <p:spPr>
          <a:xfrm>
            <a:off x="7740352" y="2060848"/>
            <a:ext cx="12241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路徑檔</a:t>
            </a:r>
            <a:endParaRPr/>
          </a:p>
        </p:txBody>
      </p:sp>
      <p:sp>
        <p:nvSpPr>
          <p:cNvPr id="567" name="Google Shape;567;p36"/>
          <p:cNvSpPr txBox="1"/>
          <p:nvPr/>
        </p:nvSpPr>
        <p:spPr>
          <a:xfrm>
            <a:off x="4355976" y="371703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6"/>
          <p:cNvSpPr/>
          <p:nvPr/>
        </p:nvSpPr>
        <p:spPr>
          <a:xfrm>
            <a:off x="6220679" y="5568956"/>
            <a:ext cx="504056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6"/>
          <p:cNvSpPr txBox="1"/>
          <p:nvPr/>
        </p:nvSpPr>
        <p:spPr>
          <a:xfrm>
            <a:off x="5868144" y="551723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6"/>
          <p:cNvSpPr/>
          <p:nvPr/>
        </p:nvSpPr>
        <p:spPr>
          <a:xfrm>
            <a:off x="6876256" y="3933056"/>
            <a:ext cx="18722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依照左邊所述的順序Add到左邊的LEF Files</a:t>
            </a:r>
            <a:endParaRPr b="1"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71" name="Google Shape;57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6"/>
          <p:cNvSpPr/>
          <p:nvPr/>
        </p:nvSpPr>
        <p:spPr>
          <a:xfrm>
            <a:off x="3995935" y="1548081"/>
            <a:ext cx="47525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/home/cell_lib/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CBDK_TSMC018_Arm_v3.2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/CIC/SOCE/lef  (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8" name="Google Shape;578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9" name="Google Shape;5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3" y="2060848"/>
            <a:ext cx="3750421" cy="390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5976" y="1988840"/>
            <a:ext cx="4603414" cy="40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7"/>
          <p:cNvSpPr/>
          <p:nvPr/>
        </p:nvSpPr>
        <p:spPr>
          <a:xfrm>
            <a:off x="1403648" y="5377545"/>
            <a:ext cx="1440160" cy="28370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7"/>
          <p:cNvSpPr txBox="1"/>
          <p:nvPr/>
        </p:nvSpPr>
        <p:spPr>
          <a:xfrm>
            <a:off x="1907704" y="5089513"/>
            <a:ext cx="381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7"/>
          <p:cNvSpPr txBox="1"/>
          <p:nvPr/>
        </p:nvSpPr>
        <p:spPr>
          <a:xfrm>
            <a:off x="6588224" y="1628800"/>
            <a:ext cx="381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7"/>
          <p:cNvSpPr/>
          <p:nvPr/>
        </p:nvSpPr>
        <p:spPr>
          <a:xfrm>
            <a:off x="4067944" y="378904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1" name="Google Shape;591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2" name="Google Shape;59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844824"/>
            <a:ext cx="4433600" cy="38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56" y="2636912"/>
            <a:ext cx="3802181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8"/>
          <p:cNvSpPr txBox="1"/>
          <p:nvPr/>
        </p:nvSpPr>
        <p:spPr>
          <a:xfrm>
            <a:off x="1763688" y="1700808"/>
            <a:ext cx="2952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1.</a:t>
            </a:r>
            <a:r>
              <a:rPr lang="en-US" sz="16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Double click Library Sets </a:t>
            </a:r>
            <a:endParaRPr sz="16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595" name="Google Shape;595;p38"/>
          <p:cNvSpPr/>
          <p:nvPr/>
        </p:nvSpPr>
        <p:spPr>
          <a:xfrm>
            <a:off x="4710945" y="371601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8"/>
          <p:cNvSpPr txBox="1"/>
          <p:nvPr/>
        </p:nvSpPr>
        <p:spPr>
          <a:xfrm>
            <a:off x="4644008" y="342900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4" name="Google Shape;6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952" y="2348880"/>
            <a:ext cx="4862063" cy="336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2852936"/>
            <a:ext cx="3753316" cy="21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9"/>
          <p:cNvSpPr txBox="1"/>
          <p:nvPr/>
        </p:nvSpPr>
        <p:spPr>
          <a:xfrm>
            <a:off x="611560" y="2492896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填入</a:t>
            </a: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lib_max</a:t>
            </a:r>
            <a:endParaRPr sz="18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607" name="Google Shape;607;p39"/>
          <p:cNvSpPr/>
          <p:nvPr/>
        </p:nvSpPr>
        <p:spPr>
          <a:xfrm>
            <a:off x="179512" y="2996953"/>
            <a:ext cx="1296144" cy="25922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9"/>
          <p:cNvSpPr txBox="1"/>
          <p:nvPr/>
        </p:nvSpPr>
        <p:spPr>
          <a:xfrm>
            <a:off x="1619672" y="350100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9"/>
          <p:cNvSpPr/>
          <p:nvPr/>
        </p:nvSpPr>
        <p:spPr>
          <a:xfrm>
            <a:off x="1547664" y="3789040"/>
            <a:ext cx="432048" cy="25922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9"/>
          <p:cNvSpPr/>
          <p:nvPr/>
        </p:nvSpPr>
        <p:spPr>
          <a:xfrm>
            <a:off x="3923928" y="400506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9"/>
          <p:cNvSpPr txBox="1"/>
          <p:nvPr/>
        </p:nvSpPr>
        <p:spPr>
          <a:xfrm>
            <a:off x="3856991" y="371804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9"/>
          <p:cNvSpPr/>
          <p:nvPr/>
        </p:nvSpPr>
        <p:spPr>
          <a:xfrm>
            <a:off x="8522499" y="2812775"/>
            <a:ext cx="339553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9"/>
          <p:cNvSpPr txBox="1"/>
          <p:nvPr/>
        </p:nvSpPr>
        <p:spPr>
          <a:xfrm>
            <a:off x="8492074" y="250303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39"/>
          <p:cNvCxnSpPr/>
          <p:nvPr/>
        </p:nvCxnSpPr>
        <p:spPr>
          <a:xfrm rot="10800000">
            <a:off x="7740352" y="2060848"/>
            <a:ext cx="360040" cy="79208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5" name="Google Shape;615;p39"/>
          <p:cNvSpPr/>
          <p:nvPr/>
        </p:nvSpPr>
        <p:spPr>
          <a:xfrm>
            <a:off x="7956376" y="198884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路徑檔</a:t>
            </a:r>
            <a:endParaRPr/>
          </a:p>
        </p:txBody>
      </p:sp>
      <p:sp>
        <p:nvSpPr>
          <p:cNvPr id="616" name="Google Shape;616;p39"/>
          <p:cNvSpPr/>
          <p:nvPr/>
        </p:nvSpPr>
        <p:spPr>
          <a:xfrm>
            <a:off x="4211960" y="1556792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/home/cell_lib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/CBDK_TSMC018_Arm_v3.2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/CIC/SOCE/lib (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9"/>
          <p:cNvSpPr/>
          <p:nvPr/>
        </p:nvSpPr>
        <p:spPr>
          <a:xfrm>
            <a:off x="6876256" y="3933056"/>
            <a:ext cx="19442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加入</a:t>
            </a:r>
            <a:endParaRPr b="1"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slow.lib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tpz973gvwc.lib</a:t>
            </a:r>
            <a:endParaRPr b="1"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8" name="Google Shape;618;p39"/>
          <p:cNvSpPr/>
          <p:nvPr/>
        </p:nvSpPr>
        <p:spPr>
          <a:xfrm>
            <a:off x="4283968" y="2996951"/>
            <a:ext cx="2160240" cy="31100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5076056" y="335699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9"/>
          <p:cNvSpPr/>
          <p:nvPr/>
        </p:nvSpPr>
        <p:spPr>
          <a:xfrm>
            <a:off x="6228184" y="5373216"/>
            <a:ext cx="648072" cy="31100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9"/>
          <p:cNvSpPr txBox="1"/>
          <p:nvPr/>
        </p:nvSpPr>
        <p:spPr>
          <a:xfrm>
            <a:off x="6372200" y="566124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9"/>
          <p:cNvSpPr txBox="1"/>
          <p:nvPr/>
        </p:nvSpPr>
        <p:spPr>
          <a:xfrm>
            <a:off x="683568" y="364502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Innovus P&amp;R flow -- 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340768"/>
            <a:ext cx="8089553" cy="51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"/>
          <p:cNvSpPr/>
          <p:nvPr/>
        </p:nvSpPr>
        <p:spPr>
          <a:xfrm>
            <a:off x="323529" y="1240971"/>
            <a:ext cx="1981132" cy="132393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"/>
          <p:cNvSpPr/>
          <p:nvPr/>
        </p:nvSpPr>
        <p:spPr>
          <a:xfrm>
            <a:off x="5868144" y="1152735"/>
            <a:ext cx="1224136" cy="9361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"/>
          <p:cNvSpPr/>
          <p:nvPr/>
        </p:nvSpPr>
        <p:spPr>
          <a:xfrm>
            <a:off x="5724128" y="5057192"/>
            <a:ext cx="1255170" cy="146815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9" name="Google Shape;62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0" name="Google Shape;6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968" y="2564904"/>
            <a:ext cx="4570792" cy="314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2852936"/>
            <a:ext cx="4013820" cy="234573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0"/>
          <p:cNvSpPr txBox="1"/>
          <p:nvPr/>
        </p:nvSpPr>
        <p:spPr>
          <a:xfrm>
            <a:off x="3563888" y="350100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0"/>
          <p:cNvSpPr/>
          <p:nvPr/>
        </p:nvSpPr>
        <p:spPr>
          <a:xfrm>
            <a:off x="3491880" y="3861048"/>
            <a:ext cx="432048" cy="25922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0"/>
          <p:cNvSpPr/>
          <p:nvPr/>
        </p:nvSpPr>
        <p:spPr>
          <a:xfrm>
            <a:off x="8388424" y="2996952"/>
            <a:ext cx="339553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0"/>
          <p:cNvSpPr txBox="1"/>
          <p:nvPr/>
        </p:nvSpPr>
        <p:spPr>
          <a:xfrm>
            <a:off x="8357999" y="2687215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p40"/>
          <p:cNvCxnSpPr/>
          <p:nvPr/>
        </p:nvCxnSpPr>
        <p:spPr>
          <a:xfrm rot="10800000">
            <a:off x="7668344" y="2204864"/>
            <a:ext cx="360040" cy="79208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7" name="Google Shape;637;p40"/>
          <p:cNvSpPr/>
          <p:nvPr/>
        </p:nvSpPr>
        <p:spPr>
          <a:xfrm>
            <a:off x="4211960" y="1556792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/home/cell_lib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/CBDK_TSMC018_Arm_v3.2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/CIC/SOCE/celtic (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0"/>
          <p:cNvSpPr/>
          <p:nvPr/>
        </p:nvSpPr>
        <p:spPr>
          <a:xfrm>
            <a:off x="8028384" y="21328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路徑檔</a:t>
            </a:r>
            <a:endParaRPr/>
          </a:p>
        </p:txBody>
      </p:sp>
      <p:sp>
        <p:nvSpPr>
          <p:cNvPr id="639" name="Google Shape;639;p40"/>
          <p:cNvSpPr/>
          <p:nvPr/>
        </p:nvSpPr>
        <p:spPr>
          <a:xfrm>
            <a:off x="6876256" y="4221088"/>
            <a:ext cx="19442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加入</a:t>
            </a:r>
            <a:endParaRPr b="1"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slow.cdB</a:t>
            </a:r>
            <a:endParaRPr b="1"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40" name="Google Shape;640;p40"/>
          <p:cNvSpPr/>
          <p:nvPr/>
        </p:nvSpPr>
        <p:spPr>
          <a:xfrm>
            <a:off x="4335489" y="3161659"/>
            <a:ext cx="2160240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0"/>
          <p:cNvSpPr txBox="1"/>
          <p:nvPr/>
        </p:nvSpPr>
        <p:spPr>
          <a:xfrm>
            <a:off x="5292080" y="335699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0"/>
          <p:cNvSpPr/>
          <p:nvPr/>
        </p:nvSpPr>
        <p:spPr>
          <a:xfrm>
            <a:off x="6228184" y="5373216"/>
            <a:ext cx="648072" cy="31100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0"/>
          <p:cNvSpPr txBox="1"/>
          <p:nvPr/>
        </p:nvSpPr>
        <p:spPr>
          <a:xfrm>
            <a:off x="6372200" y="566124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0"/>
          <p:cNvSpPr/>
          <p:nvPr/>
        </p:nvSpPr>
        <p:spPr>
          <a:xfrm>
            <a:off x="447666" y="4837111"/>
            <a:ext cx="648072" cy="31100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0"/>
          <p:cNvSpPr txBox="1"/>
          <p:nvPr/>
        </p:nvSpPr>
        <p:spPr>
          <a:xfrm>
            <a:off x="2627784" y="357301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0"/>
          <p:cNvSpPr txBox="1"/>
          <p:nvPr/>
        </p:nvSpPr>
        <p:spPr>
          <a:xfrm>
            <a:off x="611560" y="515719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3" name="Google Shape;6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2636912"/>
            <a:ext cx="4716016" cy="278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56" y="2420888"/>
            <a:ext cx="3744416" cy="326108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1"/>
          <p:cNvSpPr txBox="1"/>
          <p:nvPr/>
        </p:nvSpPr>
        <p:spPr>
          <a:xfrm>
            <a:off x="323528" y="2276872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填入</a:t>
            </a: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lib_min</a:t>
            </a:r>
            <a:endParaRPr sz="18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656" name="Google Shape;656;p41"/>
          <p:cNvSpPr/>
          <p:nvPr/>
        </p:nvSpPr>
        <p:spPr>
          <a:xfrm>
            <a:off x="224747" y="2906485"/>
            <a:ext cx="1296144" cy="25922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1"/>
          <p:cNvSpPr txBox="1"/>
          <p:nvPr/>
        </p:nvSpPr>
        <p:spPr>
          <a:xfrm>
            <a:off x="899592" y="364502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1"/>
          <p:cNvSpPr txBox="1"/>
          <p:nvPr/>
        </p:nvSpPr>
        <p:spPr>
          <a:xfrm>
            <a:off x="3203848" y="357301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1"/>
          <p:cNvSpPr/>
          <p:nvPr/>
        </p:nvSpPr>
        <p:spPr>
          <a:xfrm>
            <a:off x="2771800" y="4005064"/>
            <a:ext cx="19442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加入</a:t>
            </a:r>
            <a:endParaRPr b="1"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fast.cdB</a:t>
            </a:r>
            <a:endParaRPr b="1"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60" name="Google Shape;660;p41"/>
          <p:cNvSpPr/>
          <p:nvPr/>
        </p:nvSpPr>
        <p:spPr>
          <a:xfrm>
            <a:off x="467544" y="4005064"/>
            <a:ext cx="19442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加入</a:t>
            </a:r>
            <a:endParaRPr b="1"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fast.lib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tpz973gvbc.lib</a:t>
            </a:r>
            <a:endParaRPr b="1"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61" name="Google Shape;661;p41"/>
          <p:cNvSpPr/>
          <p:nvPr/>
        </p:nvSpPr>
        <p:spPr>
          <a:xfrm>
            <a:off x="611560" y="5013176"/>
            <a:ext cx="732048" cy="31100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1"/>
          <p:cNvSpPr txBox="1"/>
          <p:nvPr/>
        </p:nvSpPr>
        <p:spPr>
          <a:xfrm>
            <a:off x="755576" y="537321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4788024" y="386104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1"/>
          <p:cNvSpPr txBox="1"/>
          <p:nvPr/>
        </p:nvSpPr>
        <p:spPr>
          <a:xfrm>
            <a:off x="4721087" y="357403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1"/>
          <p:cNvSpPr/>
          <p:nvPr/>
        </p:nvSpPr>
        <p:spPr>
          <a:xfrm>
            <a:off x="6300192" y="2564904"/>
            <a:ext cx="1296144" cy="6480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1"/>
          <p:cNvSpPr txBox="1"/>
          <p:nvPr/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 b="0"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3" name="Google Shape;67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4" name="Google Shape;6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016" y="2060848"/>
            <a:ext cx="4056212" cy="358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2060848"/>
            <a:ext cx="3940665" cy="347223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2"/>
          <p:cNvSpPr txBox="1"/>
          <p:nvPr/>
        </p:nvSpPr>
        <p:spPr>
          <a:xfrm>
            <a:off x="971600" y="1700808"/>
            <a:ext cx="2952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1.</a:t>
            </a:r>
            <a:r>
              <a:rPr lang="en-US" sz="16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Double click RC Corners</a:t>
            </a:r>
            <a:endParaRPr sz="16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677" name="Google Shape;677;p42"/>
          <p:cNvSpPr/>
          <p:nvPr/>
        </p:nvSpPr>
        <p:spPr>
          <a:xfrm>
            <a:off x="4422913" y="371601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2"/>
          <p:cNvSpPr txBox="1"/>
          <p:nvPr/>
        </p:nvSpPr>
        <p:spPr>
          <a:xfrm>
            <a:off x="4355976" y="342900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2"/>
          <p:cNvSpPr/>
          <p:nvPr/>
        </p:nvSpPr>
        <p:spPr>
          <a:xfrm>
            <a:off x="6660232" y="2276872"/>
            <a:ext cx="2160240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2"/>
          <p:cNvSpPr txBox="1"/>
          <p:nvPr/>
        </p:nvSpPr>
        <p:spPr>
          <a:xfrm>
            <a:off x="6300192" y="220486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2"/>
          <p:cNvSpPr/>
          <p:nvPr/>
        </p:nvSpPr>
        <p:spPr>
          <a:xfrm>
            <a:off x="8388424" y="2492896"/>
            <a:ext cx="339553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2"/>
          <p:cNvSpPr txBox="1"/>
          <p:nvPr/>
        </p:nvSpPr>
        <p:spPr>
          <a:xfrm>
            <a:off x="8100392" y="270892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3" name="Google Shape;683;p42"/>
          <p:cNvCxnSpPr/>
          <p:nvPr/>
        </p:nvCxnSpPr>
        <p:spPr>
          <a:xfrm rot="10800000">
            <a:off x="8172400" y="1700808"/>
            <a:ext cx="360040" cy="79208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4" name="Google Shape;684;p42"/>
          <p:cNvSpPr/>
          <p:nvPr/>
        </p:nvSpPr>
        <p:spPr>
          <a:xfrm>
            <a:off x="4355976" y="1268760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/home/cell_lib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/CBDK_TSMC018_Arm_v3.2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/CIC/SOCE/tsmc018.capTbl (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2"/>
          <p:cNvSpPr/>
          <p:nvPr/>
        </p:nvSpPr>
        <p:spPr>
          <a:xfrm>
            <a:off x="8379160" y="4961519"/>
            <a:ext cx="339553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2"/>
          <p:cNvSpPr txBox="1"/>
          <p:nvPr/>
        </p:nvSpPr>
        <p:spPr>
          <a:xfrm>
            <a:off x="8028384" y="465313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42"/>
          <p:cNvCxnSpPr/>
          <p:nvPr/>
        </p:nvCxnSpPr>
        <p:spPr>
          <a:xfrm flipH="1">
            <a:off x="8100392" y="5301208"/>
            <a:ext cx="504056" cy="648072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8" name="Google Shape;688;p42"/>
          <p:cNvSpPr/>
          <p:nvPr/>
        </p:nvSpPr>
        <p:spPr>
          <a:xfrm>
            <a:off x="4572000" y="5949280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/home/cell_lib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/CBDK_TSMC018_Arm_v3.2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/CIC/SOCE/FireIce/icecaps_5lm.tch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2"/>
          <p:cNvSpPr/>
          <p:nvPr/>
        </p:nvSpPr>
        <p:spPr>
          <a:xfrm>
            <a:off x="5004048" y="5301208"/>
            <a:ext cx="720080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2"/>
          <p:cNvSpPr txBox="1"/>
          <p:nvPr/>
        </p:nvSpPr>
        <p:spPr>
          <a:xfrm>
            <a:off x="5004048" y="494116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1052736"/>
            <a:ext cx="4248472" cy="373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2715208"/>
            <a:ext cx="3590988" cy="3770193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0" name="Google Shape;70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1" name="Google Shape;7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052736"/>
            <a:ext cx="4248472" cy="373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5656" y="2708920"/>
            <a:ext cx="3600000" cy="379273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3"/>
          <p:cNvSpPr txBox="1"/>
          <p:nvPr/>
        </p:nvSpPr>
        <p:spPr>
          <a:xfrm>
            <a:off x="0" y="2276872"/>
            <a:ext cx="3168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1.</a:t>
            </a:r>
            <a:r>
              <a:rPr lang="en-US" sz="16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Double click Delay Corners</a:t>
            </a:r>
            <a:endParaRPr sz="16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704" name="Google Shape;704;p43"/>
          <p:cNvSpPr/>
          <p:nvPr/>
        </p:nvSpPr>
        <p:spPr>
          <a:xfrm>
            <a:off x="1038537" y="378802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3"/>
          <p:cNvSpPr txBox="1"/>
          <p:nvPr/>
        </p:nvSpPr>
        <p:spPr>
          <a:xfrm>
            <a:off x="971600" y="350100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3"/>
          <p:cNvSpPr/>
          <p:nvPr/>
        </p:nvSpPr>
        <p:spPr>
          <a:xfrm>
            <a:off x="3059831" y="3501008"/>
            <a:ext cx="2016225" cy="4320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3"/>
          <p:cNvSpPr/>
          <p:nvPr/>
        </p:nvSpPr>
        <p:spPr>
          <a:xfrm>
            <a:off x="5076056" y="450912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3"/>
          <p:cNvSpPr txBox="1"/>
          <p:nvPr/>
        </p:nvSpPr>
        <p:spPr>
          <a:xfrm>
            <a:off x="5009119" y="422210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3"/>
          <p:cNvSpPr/>
          <p:nvPr/>
        </p:nvSpPr>
        <p:spPr>
          <a:xfrm>
            <a:off x="6876256" y="3501008"/>
            <a:ext cx="2016225" cy="4320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5544818" y="6206074"/>
            <a:ext cx="720080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3"/>
          <p:cNvSpPr txBox="1"/>
          <p:nvPr/>
        </p:nvSpPr>
        <p:spPr>
          <a:xfrm>
            <a:off x="5652120" y="587727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3"/>
          <p:cNvSpPr txBox="1"/>
          <p:nvPr/>
        </p:nvSpPr>
        <p:spPr>
          <a:xfrm>
            <a:off x="1907704" y="587727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3"/>
          <p:cNvSpPr/>
          <p:nvPr/>
        </p:nvSpPr>
        <p:spPr>
          <a:xfrm>
            <a:off x="1729679" y="6211212"/>
            <a:ext cx="720080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3"/>
          <p:cNvSpPr txBox="1"/>
          <p:nvPr/>
        </p:nvSpPr>
        <p:spPr>
          <a:xfrm>
            <a:off x="4499992" y="2348880"/>
            <a:ext cx="3168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4.</a:t>
            </a:r>
            <a:r>
              <a:rPr lang="en-US" sz="16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Double click Delay Corners</a:t>
            </a:r>
            <a:endParaRPr sz="16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715" name="Google Shape;71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3"/>
          <p:cNvSpPr/>
          <p:nvPr/>
        </p:nvSpPr>
        <p:spPr>
          <a:xfrm>
            <a:off x="1768895" y="2834343"/>
            <a:ext cx="1341040" cy="2362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3"/>
          <p:cNvSpPr/>
          <p:nvPr/>
        </p:nvSpPr>
        <p:spPr>
          <a:xfrm>
            <a:off x="5563479" y="2834208"/>
            <a:ext cx="1341040" cy="2362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3"/>
          <p:cNvSpPr txBox="1"/>
          <p:nvPr/>
        </p:nvSpPr>
        <p:spPr>
          <a:xfrm>
            <a:off x="3098777" y="2809731"/>
            <a:ext cx="19772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填入</a:t>
            </a:r>
            <a:r>
              <a:rPr lang="en-US" sz="1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Delay_Corner_max</a:t>
            </a:r>
            <a:endParaRPr sz="14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719" name="Google Shape;719;p43"/>
          <p:cNvSpPr txBox="1"/>
          <p:nvPr/>
        </p:nvSpPr>
        <p:spPr>
          <a:xfrm>
            <a:off x="6920542" y="2812233"/>
            <a:ext cx="19772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填入</a:t>
            </a:r>
            <a:r>
              <a:rPr lang="en-US" sz="14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Delay_Corner_min</a:t>
            </a:r>
            <a:endParaRPr sz="14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052736"/>
            <a:ext cx="3634924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6" name="Google Shape;726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7" name="Google Shape;72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9992" y="1157773"/>
            <a:ext cx="4248472" cy="561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20" y="4523182"/>
            <a:ext cx="3600400" cy="215176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4"/>
          <p:cNvSpPr txBox="1"/>
          <p:nvPr/>
        </p:nvSpPr>
        <p:spPr>
          <a:xfrm>
            <a:off x="251520" y="2348880"/>
            <a:ext cx="33843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Double click Constraint Modes</a:t>
            </a:r>
            <a:endParaRPr sz="18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730" name="Google Shape;730;p44"/>
          <p:cNvSpPr/>
          <p:nvPr/>
        </p:nvSpPr>
        <p:spPr>
          <a:xfrm rot="5400000">
            <a:off x="1835696" y="414908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4"/>
          <p:cNvSpPr txBox="1"/>
          <p:nvPr/>
        </p:nvSpPr>
        <p:spPr>
          <a:xfrm>
            <a:off x="2195736" y="422108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4"/>
          <p:cNvSpPr/>
          <p:nvPr/>
        </p:nvSpPr>
        <p:spPr>
          <a:xfrm>
            <a:off x="251520" y="4653136"/>
            <a:ext cx="1296144" cy="25922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4"/>
          <p:cNvSpPr txBox="1"/>
          <p:nvPr/>
        </p:nvSpPr>
        <p:spPr>
          <a:xfrm>
            <a:off x="1512370" y="4631838"/>
            <a:ext cx="22322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填入</a:t>
            </a: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func_mode</a:t>
            </a:r>
            <a:endParaRPr sz="18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734" name="Google Shape;734;p44"/>
          <p:cNvSpPr/>
          <p:nvPr/>
        </p:nvSpPr>
        <p:spPr>
          <a:xfrm>
            <a:off x="1438739" y="5452526"/>
            <a:ext cx="611358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4"/>
          <p:cNvSpPr txBox="1"/>
          <p:nvPr/>
        </p:nvSpPr>
        <p:spPr>
          <a:xfrm>
            <a:off x="1547664" y="508518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4"/>
          <p:cNvSpPr/>
          <p:nvPr/>
        </p:nvSpPr>
        <p:spPr>
          <a:xfrm>
            <a:off x="4067944" y="386104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4"/>
          <p:cNvSpPr txBox="1"/>
          <p:nvPr/>
        </p:nvSpPr>
        <p:spPr>
          <a:xfrm>
            <a:off x="4001007" y="357403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4"/>
          <p:cNvSpPr/>
          <p:nvPr/>
        </p:nvSpPr>
        <p:spPr>
          <a:xfrm>
            <a:off x="8028384" y="1628800"/>
            <a:ext cx="504056" cy="2444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4"/>
          <p:cNvSpPr txBox="1"/>
          <p:nvPr/>
        </p:nvSpPr>
        <p:spPr>
          <a:xfrm>
            <a:off x="8100392" y="126876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4"/>
          <p:cNvSpPr/>
          <p:nvPr/>
        </p:nvSpPr>
        <p:spPr>
          <a:xfrm>
            <a:off x="7164288" y="1916832"/>
            <a:ext cx="28083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選入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alu_syn.sdc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4"/>
          <p:cNvSpPr/>
          <p:nvPr/>
        </p:nvSpPr>
        <p:spPr>
          <a:xfrm>
            <a:off x="6228184" y="6309320"/>
            <a:ext cx="792089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4"/>
          <p:cNvSpPr txBox="1"/>
          <p:nvPr/>
        </p:nvSpPr>
        <p:spPr>
          <a:xfrm>
            <a:off x="6444208" y="594928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4"/>
          <p:cNvSpPr txBox="1"/>
          <p:nvPr/>
        </p:nvSpPr>
        <p:spPr>
          <a:xfrm>
            <a:off x="467544" y="522920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4"/>
          <p:cNvSpPr/>
          <p:nvPr/>
        </p:nvSpPr>
        <p:spPr>
          <a:xfrm>
            <a:off x="467544" y="6309320"/>
            <a:ext cx="792089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4"/>
          <p:cNvSpPr txBox="1"/>
          <p:nvPr/>
        </p:nvSpPr>
        <p:spPr>
          <a:xfrm>
            <a:off x="827584" y="594928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2080" y="3933056"/>
            <a:ext cx="3672408" cy="175473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3" name="Google Shape;75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4" name="Google Shape;75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1772816"/>
            <a:ext cx="37211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5"/>
          <p:cNvSpPr txBox="1"/>
          <p:nvPr/>
        </p:nvSpPr>
        <p:spPr>
          <a:xfrm>
            <a:off x="323528" y="2276872"/>
            <a:ext cx="33843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Double click Analysis Views</a:t>
            </a:r>
            <a:endParaRPr sz="1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5"/>
          <p:cNvSpPr/>
          <p:nvPr/>
        </p:nvSpPr>
        <p:spPr>
          <a:xfrm>
            <a:off x="4998977" y="270790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5"/>
          <p:cNvSpPr txBox="1"/>
          <p:nvPr/>
        </p:nvSpPr>
        <p:spPr>
          <a:xfrm>
            <a:off x="4932040" y="242088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5"/>
          <p:cNvSpPr/>
          <p:nvPr/>
        </p:nvSpPr>
        <p:spPr>
          <a:xfrm>
            <a:off x="6660232" y="2060848"/>
            <a:ext cx="2376264" cy="9361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5"/>
          <p:cNvSpPr txBox="1"/>
          <p:nvPr/>
        </p:nvSpPr>
        <p:spPr>
          <a:xfrm>
            <a:off x="6084168" y="1412776"/>
            <a:ext cx="3240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填入</a:t>
            </a: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av_func_mode_max</a:t>
            </a:r>
            <a:endParaRPr sz="18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760" name="Google Shape;760;p45"/>
          <p:cNvSpPr/>
          <p:nvPr/>
        </p:nvSpPr>
        <p:spPr>
          <a:xfrm>
            <a:off x="5004048" y="472514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5"/>
          <p:cNvSpPr txBox="1"/>
          <p:nvPr/>
        </p:nvSpPr>
        <p:spPr>
          <a:xfrm>
            <a:off x="4937111" y="443812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5"/>
          <p:cNvSpPr/>
          <p:nvPr/>
        </p:nvSpPr>
        <p:spPr>
          <a:xfrm>
            <a:off x="6660232" y="4221088"/>
            <a:ext cx="2376264" cy="9361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5"/>
          <p:cNvSpPr txBox="1"/>
          <p:nvPr/>
        </p:nvSpPr>
        <p:spPr>
          <a:xfrm>
            <a:off x="6084168" y="3573016"/>
            <a:ext cx="3240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填入</a:t>
            </a: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av_func_mode_min</a:t>
            </a:r>
            <a:endParaRPr sz="18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764" name="Google Shape;76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512" y="1700808"/>
            <a:ext cx="4752528" cy="4156688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5"/>
          <p:cNvSpPr/>
          <p:nvPr/>
        </p:nvSpPr>
        <p:spPr>
          <a:xfrm>
            <a:off x="5364088" y="3098980"/>
            <a:ext cx="896753" cy="40202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5"/>
          <p:cNvSpPr/>
          <p:nvPr/>
        </p:nvSpPr>
        <p:spPr>
          <a:xfrm>
            <a:off x="5409997" y="5258070"/>
            <a:ext cx="849289" cy="34401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5"/>
          <p:cNvSpPr txBox="1"/>
          <p:nvPr/>
        </p:nvSpPr>
        <p:spPr>
          <a:xfrm>
            <a:off x="323528" y="3131676"/>
            <a:ext cx="3168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1.</a:t>
            </a:r>
            <a:r>
              <a:rPr lang="en-US" sz="16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Double click Analysis Views</a:t>
            </a:r>
            <a:endParaRPr sz="16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772816"/>
            <a:ext cx="4668906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5" name="Google Shape;775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6" name="Google Shape;77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072" y="2708920"/>
            <a:ext cx="37338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6"/>
          <p:cNvSpPr txBox="1"/>
          <p:nvPr/>
        </p:nvSpPr>
        <p:spPr>
          <a:xfrm>
            <a:off x="323528" y="3429000"/>
            <a:ext cx="3888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1.</a:t>
            </a:r>
            <a:r>
              <a:rPr lang="en-US" sz="16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Double click Setup Analysis Views </a:t>
            </a:r>
            <a:endParaRPr sz="16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778" name="Google Shape;778;p46"/>
          <p:cNvSpPr/>
          <p:nvPr/>
        </p:nvSpPr>
        <p:spPr>
          <a:xfrm>
            <a:off x="4854961" y="335597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6"/>
          <p:cNvSpPr txBox="1"/>
          <p:nvPr/>
        </p:nvSpPr>
        <p:spPr>
          <a:xfrm>
            <a:off x="4788024" y="306896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6"/>
          <p:cNvSpPr/>
          <p:nvPr/>
        </p:nvSpPr>
        <p:spPr>
          <a:xfrm>
            <a:off x="6421692" y="3174234"/>
            <a:ext cx="2448272" cy="36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6"/>
          <p:cNvSpPr txBox="1"/>
          <p:nvPr/>
        </p:nvSpPr>
        <p:spPr>
          <a:xfrm>
            <a:off x="6732240" y="285293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6"/>
          <p:cNvSpPr/>
          <p:nvPr/>
        </p:nvSpPr>
        <p:spPr>
          <a:xfrm>
            <a:off x="5329064" y="3861048"/>
            <a:ext cx="827112" cy="29350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6"/>
          <p:cNvSpPr txBox="1"/>
          <p:nvPr/>
        </p:nvSpPr>
        <p:spPr>
          <a:xfrm>
            <a:off x="5570458" y="353427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844824"/>
            <a:ext cx="4765999" cy="417646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1" name="Google Shape;791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2" name="Google Shape;79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072" y="2708920"/>
            <a:ext cx="3733800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7"/>
          <p:cNvSpPr txBox="1"/>
          <p:nvPr/>
        </p:nvSpPr>
        <p:spPr>
          <a:xfrm>
            <a:off x="323528" y="3501008"/>
            <a:ext cx="3888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1.</a:t>
            </a:r>
            <a:r>
              <a:rPr lang="en-US" sz="16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Double click Hold Analysis Views </a:t>
            </a:r>
            <a:endParaRPr sz="16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794" name="Google Shape;794;p47"/>
          <p:cNvSpPr/>
          <p:nvPr/>
        </p:nvSpPr>
        <p:spPr>
          <a:xfrm>
            <a:off x="4932040" y="342900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7"/>
          <p:cNvSpPr txBox="1"/>
          <p:nvPr/>
        </p:nvSpPr>
        <p:spPr>
          <a:xfrm>
            <a:off x="4865103" y="314198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7"/>
          <p:cNvSpPr/>
          <p:nvPr/>
        </p:nvSpPr>
        <p:spPr>
          <a:xfrm>
            <a:off x="6421692" y="3174234"/>
            <a:ext cx="2448272" cy="36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7"/>
          <p:cNvSpPr txBox="1"/>
          <p:nvPr/>
        </p:nvSpPr>
        <p:spPr>
          <a:xfrm>
            <a:off x="6732240" y="285293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7"/>
          <p:cNvSpPr/>
          <p:nvPr/>
        </p:nvSpPr>
        <p:spPr>
          <a:xfrm>
            <a:off x="5329064" y="3861048"/>
            <a:ext cx="827112" cy="29350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7"/>
          <p:cNvSpPr txBox="1"/>
          <p:nvPr/>
        </p:nvSpPr>
        <p:spPr>
          <a:xfrm>
            <a:off x="5570458" y="353427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6" name="Google Shape;806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7" name="Google Shape;8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4077072"/>
            <a:ext cx="3700812" cy="251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1052736"/>
            <a:ext cx="3312368" cy="293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0273" y="1772816"/>
            <a:ext cx="4222033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8"/>
          <p:cNvSpPr/>
          <p:nvPr/>
        </p:nvSpPr>
        <p:spPr>
          <a:xfrm>
            <a:off x="251520" y="3717032"/>
            <a:ext cx="648072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8"/>
          <p:cNvSpPr txBox="1"/>
          <p:nvPr/>
        </p:nvSpPr>
        <p:spPr>
          <a:xfrm>
            <a:off x="395536" y="342900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8"/>
          <p:cNvSpPr txBox="1"/>
          <p:nvPr/>
        </p:nvSpPr>
        <p:spPr>
          <a:xfrm>
            <a:off x="827584" y="5805264"/>
            <a:ext cx="38884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en-US" sz="1800">
                <a:solidFill>
                  <a:srgbClr val="C00000"/>
                </a:solidFill>
                <a:latin typeface="DFKai-SB"/>
                <a:ea typeface="DFKai-SB"/>
                <a:cs typeface="DFKai-SB"/>
                <a:sym typeface="DFKai-SB"/>
              </a:rPr>
              <a:t>存檔成</a:t>
            </a:r>
            <a:r>
              <a:rPr lang="en-US" sz="1800">
                <a:solidFill>
                  <a:srgbClr val="C0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mmmc.view</a:t>
            </a:r>
            <a:endParaRPr sz="1600">
              <a:solidFill>
                <a:srgbClr val="C0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813" name="Google Shape;813;p48"/>
          <p:cNvSpPr/>
          <p:nvPr/>
        </p:nvSpPr>
        <p:spPr>
          <a:xfrm>
            <a:off x="3275856" y="6093296"/>
            <a:ext cx="648072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8"/>
          <p:cNvSpPr txBox="1"/>
          <p:nvPr/>
        </p:nvSpPr>
        <p:spPr>
          <a:xfrm>
            <a:off x="3419872" y="573325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8"/>
          <p:cNvSpPr/>
          <p:nvPr/>
        </p:nvSpPr>
        <p:spPr>
          <a:xfrm>
            <a:off x="3990865" y="386003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8"/>
          <p:cNvSpPr txBox="1"/>
          <p:nvPr/>
        </p:nvSpPr>
        <p:spPr>
          <a:xfrm>
            <a:off x="3923928" y="357301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8"/>
          <p:cNvSpPr/>
          <p:nvPr/>
        </p:nvSpPr>
        <p:spPr>
          <a:xfrm>
            <a:off x="5868144" y="5373216"/>
            <a:ext cx="648072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4" name="Google Shape;824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5" name="Google Shape;82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215" y="1196752"/>
            <a:ext cx="4979887" cy="521223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9"/>
          <p:cNvSpPr txBox="1"/>
          <p:nvPr/>
        </p:nvSpPr>
        <p:spPr>
          <a:xfrm>
            <a:off x="2555776" y="4355812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9"/>
          <p:cNvSpPr/>
          <p:nvPr/>
        </p:nvSpPr>
        <p:spPr>
          <a:xfrm>
            <a:off x="2555776" y="4725144"/>
            <a:ext cx="648072" cy="4320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9"/>
          <p:cNvSpPr/>
          <p:nvPr/>
        </p:nvSpPr>
        <p:spPr>
          <a:xfrm>
            <a:off x="6516216" y="2708921"/>
            <a:ext cx="24482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Nets 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填入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VDD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Ground Nets 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填入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填完後就完成所有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的設定</a:t>
            </a:r>
            <a:endParaRPr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 txBox="1"/>
          <p:nvPr>
            <p:ph type="title"/>
          </p:nvPr>
        </p:nvSpPr>
        <p:spPr>
          <a:xfrm>
            <a:off x="494230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FloorPlan &amp; Placement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7" y="2132856"/>
            <a:ext cx="6059039" cy="38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"/>
          <p:cNvSpPr/>
          <p:nvPr/>
        </p:nvSpPr>
        <p:spPr>
          <a:xfrm>
            <a:off x="2855728" y="2132856"/>
            <a:ext cx="2500603" cy="101703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132856"/>
            <a:ext cx="4455052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6" name="Google Shape;836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7" name="Google Shape;83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1556792"/>
            <a:ext cx="4024868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0"/>
          <p:cNvSpPr/>
          <p:nvPr/>
        </p:nvSpPr>
        <p:spPr>
          <a:xfrm>
            <a:off x="1306083" y="5098368"/>
            <a:ext cx="576064" cy="38404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0"/>
          <p:cNvSpPr txBox="1"/>
          <p:nvPr/>
        </p:nvSpPr>
        <p:spPr>
          <a:xfrm>
            <a:off x="1403648" y="544522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0"/>
          <p:cNvSpPr/>
          <p:nvPr/>
        </p:nvSpPr>
        <p:spPr>
          <a:xfrm>
            <a:off x="5148064" y="4653136"/>
            <a:ext cx="648072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0"/>
          <p:cNvSpPr txBox="1"/>
          <p:nvPr/>
        </p:nvSpPr>
        <p:spPr>
          <a:xfrm>
            <a:off x="5292080" y="429309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0"/>
          <p:cNvSpPr/>
          <p:nvPr/>
        </p:nvSpPr>
        <p:spPr>
          <a:xfrm>
            <a:off x="4716016" y="5085184"/>
            <a:ext cx="266429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將剛剛所設定的所有資料都存下來，如果以後要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設定檔就可以直接讀取這個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CHIP.conf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(新版的為”.globals”)</a:t>
            </a:r>
            <a:endParaRPr b="1" sz="16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0"/>
          <p:cNvSpPr/>
          <p:nvPr/>
        </p:nvSpPr>
        <p:spPr>
          <a:xfrm>
            <a:off x="8316416" y="4653136"/>
            <a:ext cx="648072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0"/>
          <p:cNvSpPr txBox="1"/>
          <p:nvPr/>
        </p:nvSpPr>
        <p:spPr>
          <a:xfrm>
            <a:off x="8460432" y="4293096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0"/>
          <p:cNvSpPr/>
          <p:nvPr/>
        </p:nvSpPr>
        <p:spPr>
          <a:xfrm>
            <a:off x="586003" y="5098368"/>
            <a:ext cx="576064" cy="38404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0"/>
          <p:cNvSpPr txBox="1"/>
          <p:nvPr/>
        </p:nvSpPr>
        <p:spPr>
          <a:xfrm>
            <a:off x="683568" y="5445224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3" name="Google Shape;853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4" name="Google Shape;8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1628800"/>
            <a:ext cx="4725819" cy="452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1613" y="3391880"/>
            <a:ext cx="4064131" cy="274603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51"/>
          <p:cNvSpPr/>
          <p:nvPr/>
        </p:nvSpPr>
        <p:spPr>
          <a:xfrm>
            <a:off x="2220482" y="5867535"/>
            <a:ext cx="681338" cy="27200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1"/>
          <p:cNvSpPr/>
          <p:nvPr/>
        </p:nvSpPr>
        <p:spPr>
          <a:xfrm>
            <a:off x="8339809" y="5635554"/>
            <a:ext cx="681338" cy="27200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1"/>
          <p:cNvSpPr txBox="1"/>
          <p:nvPr/>
        </p:nvSpPr>
        <p:spPr>
          <a:xfrm>
            <a:off x="4964669" y="1034595"/>
            <a:ext cx="4064130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因為讀檔的設定繁雜，如果跟先前的設定一樣的話，可以load先前存的.conf檔</a:t>
            </a:r>
            <a:r>
              <a:rPr b="1" lang="en-US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(新版的為”.globals”)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，就可以完成所有設定</a:t>
            </a:r>
            <a:endParaRPr b="1" i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5" name="Google Shape;865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6" name="Google Shape;86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79" y="1744283"/>
            <a:ext cx="6114387" cy="425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3848" y="988073"/>
            <a:ext cx="1143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52"/>
          <p:cNvSpPr/>
          <p:nvPr/>
        </p:nvSpPr>
        <p:spPr>
          <a:xfrm>
            <a:off x="3131840" y="988073"/>
            <a:ext cx="432048" cy="42456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0" name="Google Shape;870;p52"/>
          <p:cNvCxnSpPr>
            <a:stCxn id="869" idx="2"/>
          </p:cNvCxnSpPr>
          <p:nvPr/>
        </p:nvCxnSpPr>
        <p:spPr>
          <a:xfrm flipH="1">
            <a:off x="2771864" y="1412635"/>
            <a:ext cx="576000" cy="2880600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Net Connections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6" name="Google Shape;876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7" name="Google Shape;87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052736"/>
            <a:ext cx="2184243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36" y="2492896"/>
            <a:ext cx="4760656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3218" y="2504864"/>
            <a:ext cx="4778062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53"/>
          <p:cNvSpPr/>
          <p:nvPr/>
        </p:nvSpPr>
        <p:spPr>
          <a:xfrm>
            <a:off x="2719062" y="3628188"/>
            <a:ext cx="432048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81" name="Google Shape;881;p53"/>
          <p:cNvSpPr/>
          <p:nvPr/>
        </p:nvSpPr>
        <p:spPr>
          <a:xfrm>
            <a:off x="1979712" y="4941168"/>
            <a:ext cx="648072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82" name="Google Shape;882;p53"/>
          <p:cNvSpPr/>
          <p:nvPr/>
        </p:nvSpPr>
        <p:spPr>
          <a:xfrm>
            <a:off x="2466797" y="5187279"/>
            <a:ext cx="432048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83" name="Google Shape;883;p53"/>
          <p:cNvSpPr/>
          <p:nvPr/>
        </p:nvSpPr>
        <p:spPr>
          <a:xfrm>
            <a:off x="2180997" y="5847927"/>
            <a:ext cx="648072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84" name="Google Shape;884;p53"/>
          <p:cNvSpPr txBox="1"/>
          <p:nvPr/>
        </p:nvSpPr>
        <p:spPr>
          <a:xfrm>
            <a:off x="2699792" y="3284984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3"/>
          <p:cNvSpPr txBox="1"/>
          <p:nvPr/>
        </p:nvSpPr>
        <p:spPr>
          <a:xfrm>
            <a:off x="1619672" y="4797152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3"/>
          <p:cNvSpPr txBox="1"/>
          <p:nvPr/>
        </p:nvSpPr>
        <p:spPr>
          <a:xfrm>
            <a:off x="2915816" y="5013176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3"/>
          <p:cNvSpPr txBox="1"/>
          <p:nvPr/>
        </p:nvSpPr>
        <p:spPr>
          <a:xfrm>
            <a:off x="2771800" y="5805264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3"/>
          <p:cNvSpPr txBox="1"/>
          <p:nvPr/>
        </p:nvSpPr>
        <p:spPr>
          <a:xfrm>
            <a:off x="755576" y="2924944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3"/>
          <p:cNvSpPr txBox="1"/>
          <p:nvPr/>
        </p:nvSpPr>
        <p:spPr>
          <a:xfrm>
            <a:off x="6300192" y="3284984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3"/>
          <p:cNvSpPr/>
          <p:nvPr/>
        </p:nvSpPr>
        <p:spPr>
          <a:xfrm>
            <a:off x="6283018" y="3619736"/>
            <a:ext cx="432048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91" name="Google Shape;891;p53"/>
          <p:cNvSpPr/>
          <p:nvPr/>
        </p:nvSpPr>
        <p:spPr>
          <a:xfrm>
            <a:off x="6044141" y="5184912"/>
            <a:ext cx="432048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92" name="Google Shape;892;p53"/>
          <p:cNvSpPr txBox="1"/>
          <p:nvPr/>
        </p:nvSpPr>
        <p:spPr>
          <a:xfrm>
            <a:off x="6444208" y="5013176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3"/>
          <p:cNvSpPr/>
          <p:nvPr/>
        </p:nvSpPr>
        <p:spPr>
          <a:xfrm>
            <a:off x="5803574" y="5849211"/>
            <a:ext cx="648072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94" name="Google Shape;894;p53"/>
          <p:cNvSpPr txBox="1"/>
          <p:nvPr/>
        </p:nvSpPr>
        <p:spPr>
          <a:xfrm>
            <a:off x="6394377" y="5806548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53"/>
          <p:cNvSpPr txBox="1"/>
          <p:nvPr/>
        </p:nvSpPr>
        <p:spPr>
          <a:xfrm>
            <a:off x="4355976" y="2996952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3"/>
          <p:cNvSpPr/>
          <p:nvPr/>
        </p:nvSpPr>
        <p:spPr>
          <a:xfrm>
            <a:off x="4308917" y="6205870"/>
            <a:ext cx="648072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97" name="Google Shape;897;p53"/>
          <p:cNvSpPr/>
          <p:nvPr/>
        </p:nvSpPr>
        <p:spPr>
          <a:xfrm>
            <a:off x="5156786" y="6183760"/>
            <a:ext cx="648072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98" name="Google Shape;898;p53"/>
          <p:cNvSpPr txBox="1"/>
          <p:nvPr/>
        </p:nvSpPr>
        <p:spPr>
          <a:xfrm>
            <a:off x="5292080" y="6381328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3"/>
          <p:cNvSpPr txBox="1"/>
          <p:nvPr/>
        </p:nvSpPr>
        <p:spPr>
          <a:xfrm>
            <a:off x="4499992" y="6381328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3"/>
          <p:cNvSpPr/>
          <p:nvPr/>
        </p:nvSpPr>
        <p:spPr>
          <a:xfrm>
            <a:off x="78161" y="1016494"/>
            <a:ext cx="705610" cy="39628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01" name="Google Shape;901;p53"/>
          <p:cNvSpPr/>
          <p:nvPr/>
        </p:nvSpPr>
        <p:spPr>
          <a:xfrm>
            <a:off x="251520" y="1484784"/>
            <a:ext cx="2016224" cy="2507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902" name="Google Shape;90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3"/>
          <p:cNvSpPr/>
          <p:nvPr/>
        </p:nvSpPr>
        <p:spPr>
          <a:xfrm rot="2727593">
            <a:off x="2414311" y="2135407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0032" y="3429000"/>
            <a:ext cx="3996642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54"/>
          <p:cNvSpPr/>
          <p:nvPr/>
        </p:nvSpPr>
        <p:spPr>
          <a:xfrm>
            <a:off x="7281527" y="6500189"/>
            <a:ext cx="621069" cy="20702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910" name="Google Shape;91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1308278"/>
            <a:ext cx="5170948" cy="322792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54"/>
          <p:cNvSpPr/>
          <p:nvPr/>
        </p:nvSpPr>
        <p:spPr>
          <a:xfrm>
            <a:off x="158010" y="2060848"/>
            <a:ext cx="5422102" cy="25287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12" name="Google Shape;912;p5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Net Connections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3" name="Google Shape;913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4" name="Google Shape;91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54"/>
          <p:cNvSpPr txBox="1"/>
          <p:nvPr/>
        </p:nvSpPr>
        <p:spPr>
          <a:xfrm>
            <a:off x="257272" y="4454463"/>
            <a:ext cx="4464496" cy="1728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 這些</a:t>
            </a:r>
            <a:r>
              <a:rPr lang="en-US" sz="2000">
                <a:solidFill>
                  <a:srgbClr val="FFC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Warning訊息是說某些cell pin連到1’b1或1’b0 ，但還沒設定要怎麼連到Power或Gound ，後面的步驟會加入Tie high/low解決</a:t>
            </a:r>
            <a:endParaRPr sz="2000">
              <a:solidFill>
                <a:srgbClr val="FFC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 Chain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1" name="Google Shape;921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2" name="Google Shape;92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2965386"/>
            <a:ext cx="5688632" cy="354571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5"/>
          <p:cNvSpPr/>
          <p:nvPr/>
        </p:nvSpPr>
        <p:spPr>
          <a:xfrm>
            <a:off x="1043608" y="5373216"/>
            <a:ext cx="6480720" cy="122413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924" name="Google Shape;92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35" y="79919"/>
            <a:ext cx="5112568" cy="269428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55"/>
          <p:cNvSpPr txBox="1"/>
          <p:nvPr/>
        </p:nvSpPr>
        <p:spPr>
          <a:xfrm>
            <a:off x="683568" y="1052736"/>
            <a:ext cx="770485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在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Terminal 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輸入下面兩行指令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innovus &gt; specifyScanChain scan1 -start ipad_SCAN_IN/C -stop opad_SCAN_OUT/I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innovus &gt; scantrace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1019175"/>
            <a:ext cx="4181475" cy="5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56"/>
          <p:cNvSpPr txBox="1"/>
          <p:nvPr>
            <p:ph type="title"/>
          </p:nvPr>
        </p:nvSpPr>
        <p:spPr>
          <a:xfrm>
            <a:off x="467544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Floorplan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2" name="Google Shape;932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3" name="Google Shape;933;p56"/>
          <p:cNvSpPr/>
          <p:nvPr/>
        </p:nvSpPr>
        <p:spPr>
          <a:xfrm>
            <a:off x="4232105" y="1862068"/>
            <a:ext cx="1453749" cy="8117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5047265"/>
            <a:ext cx="2338400" cy="1000939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5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Specify Floorplan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0" name="Google Shape;940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1" name="Google Shape;94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515" y="1196752"/>
            <a:ext cx="2194529" cy="36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1880" y="1124744"/>
            <a:ext cx="5400600" cy="5598419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57"/>
          <p:cNvSpPr/>
          <p:nvPr/>
        </p:nvSpPr>
        <p:spPr>
          <a:xfrm>
            <a:off x="193982" y="1151660"/>
            <a:ext cx="705610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44" name="Google Shape;944;p57"/>
          <p:cNvSpPr/>
          <p:nvPr/>
        </p:nvSpPr>
        <p:spPr>
          <a:xfrm>
            <a:off x="258515" y="1484784"/>
            <a:ext cx="2187389" cy="2056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45" name="Google Shape;945;p57"/>
          <p:cNvSpPr/>
          <p:nvPr/>
        </p:nvSpPr>
        <p:spPr>
          <a:xfrm>
            <a:off x="7725422" y="2420887"/>
            <a:ext cx="559892" cy="25757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46" name="Google Shape;946;p57"/>
          <p:cNvSpPr/>
          <p:nvPr/>
        </p:nvSpPr>
        <p:spPr>
          <a:xfrm>
            <a:off x="7522368" y="2743336"/>
            <a:ext cx="808650" cy="25757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47" name="Google Shape;947;p57"/>
          <p:cNvSpPr/>
          <p:nvPr/>
        </p:nvSpPr>
        <p:spPr>
          <a:xfrm>
            <a:off x="4702820" y="4738126"/>
            <a:ext cx="3773025" cy="58517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48" name="Google Shape;948;p57"/>
          <p:cNvSpPr/>
          <p:nvPr/>
        </p:nvSpPr>
        <p:spPr>
          <a:xfrm>
            <a:off x="4018387" y="6302017"/>
            <a:ext cx="808650" cy="32822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49" name="Google Shape;949;p57"/>
          <p:cNvSpPr txBox="1"/>
          <p:nvPr/>
        </p:nvSpPr>
        <p:spPr>
          <a:xfrm>
            <a:off x="1085431" y="6063962"/>
            <a:ext cx="23384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要調整到pad之間的距離大於12um</a:t>
            </a:r>
            <a:endParaRPr/>
          </a:p>
        </p:txBody>
      </p:sp>
      <p:cxnSp>
        <p:nvCxnSpPr>
          <p:cNvPr id="950" name="Google Shape;950;p57"/>
          <p:cNvCxnSpPr/>
          <p:nvPr/>
        </p:nvCxnSpPr>
        <p:spPr>
          <a:xfrm rot="10800000">
            <a:off x="1763688" y="5733256"/>
            <a:ext cx="576064" cy="36004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951" name="Google Shape;951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57"/>
          <p:cNvSpPr/>
          <p:nvPr/>
        </p:nvSpPr>
        <p:spPr>
          <a:xfrm>
            <a:off x="2843808" y="306896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3" name="Google Shape;953;p57"/>
          <p:cNvCxnSpPr/>
          <p:nvPr/>
        </p:nvCxnSpPr>
        <p:spPr>
          <a:xfrm flipH="1" rot="10800000">
            <a:off x="6948264" y="2975045"/>
            <a:ext cx="561662" cy="309939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54" name="Google Shape;954;p57"/>
          <p:cNvSpPr txBox="1"/>
          <p:nvPr/>
        </p:nvSpPr>
        <p:spPr>
          <a:xfrm>
            <a:off x="5176652" y="3386606"/>
            <a:ext cx="2001428" cy="980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除了Ratio要定為1之外，其餘五個數值皆為參考數據，應依照晶片的大小需求來做決定</a:t>
            </a:r>
            <a:endParaRPr sz="14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955" name="Google Shape;955;p57"/>
          <p:cNvCxnSpPr/>
          <p:nvPr/>
        </p:nvCxnSpPr>
        <p:spPr>
          <a:xfrm>
            <a:off x="6948264" y="4221088"/>
            <a:ext cx="432048" cy="43204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Specify Floorplan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1" name="Google Shape;961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2" name="Google Shape;96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3" name="Google Shape;963;p58"/>
          <p:cNvGrpSpPr/>
          <p:nvPr/>
        </p:nvGrpSpPr>
        <p:grpSpPr>
          <a:xfrm>
            <a:off x="2093114" y="1443544"/>
            <a:ext cx="4979997" cy="4935992"/>
            <a:chOff x="1829973" y="1484784"/>
            <a:chExt cx="4979997" cy="4935992"/>
          </a:xfrm>
        </p:grpSpPr>
        <p:pic>
          <p:nvPicPr>
            <p:cNvPr id="964" name="Google Shape;964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29973" y="1484784"/>
              <a:ext cx="4979997" cy="4935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5" name="Google Shape;965;p58"/>
            <p:cNvSpPr txBox="1"/>
            <p:nvPr/>
          </p:nvSpPr>
          <p:spPr>
            <a:xfrm>
              <a:off x="3923928" y="3768114"/>
              <a:ext cx="1008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CORE</a:t>
              </a:r>
              <a:endParaRPr sz="1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Floorplan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1" name="Google Shape;971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2" name="Google Shape;97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973" y="1844824"/>
            <a:ext cx="4005614" cy="370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5390" y="1844824"/>
            <a:ext cx="2454311" cy="3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59"/>
          <p:cNvSpPr/>
          <p:nvPr/>
        </p:nvSpPr>
        <p:spPr>
          <a:xfrm>
            <a:off x="588973" y="1844824"/>
            <a:ext cx="598652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75" name="Google Shape;975;p59"/>
          <p:cNvSpPr/>
          <p:nvPr/>
        </p:nvSpPr>
        <p:spPr>
          <a:xfrm>
            <a:off x="2821221" y="2564904"/>
            <a:ext cx="1750779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5148064" y="350100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59"/>
          <p:cNvSpPr/>
          <p:nvPr/>
        </p:nvSpPr>
        <p:spPr>
          <a:xfrm>
            <a:off x="5940152" y="5254352"/>
            <a:ext cx="576064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978" name="Google Shape;97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IO, P/G Placement &amp;</a:t>
            </a:r>
            <a:b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specify Floorplan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2564904"/>
            <a:ext cx="357615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32" y="2636912"/>
            <a:ext cx="3691332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6"/>
          <p:cNvSpPr/>
          <p:nvPr/>
        </p:nvSpPr>
        <p:spPr>
          <a:xfrm>
            <a:off x="4211960" y="422108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6"/>
          <p:cNvSpPr txBox="1"/>
          <p:nvPr/>
        </p:nvSpPr>
        <p:spPr>
          <a:xfrm>
            <a:off x="971600" y="1268760"/>
            <a:ext cx="7200800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利用IO Constraints來實現晶片IO位置的擺放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決定晶片core與Power ring的大小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Placement in Floorplan Mode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4" name="Google Shape;984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5" name="Google Shape;98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89" y="1196752"/>
            <a:ext cx="1843847" cy="433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824" y="2509572"/>
            <a:ext cx="5976664" cy="2097841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60"/>
          <p:cNvSpPr/>
          <p:nvPr/>
        </p:nvSpPr>
        <p:spPr>
          <a:xfrm>
            <a:off x="598112" y="1196752"/>
            <a:ext cx="517504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88" name="Google Shape;988;p60"/>
          <p:cNvSpPr/>
          <p:nvPr/>
        </p:nvSpPr>
        <p:spPr>
          <a:xfrm>
            <a:off x="683568" y="2276872"/>
            <a:ext cx="1800200" cy="30440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89" name="Google Shape;989;p60"/>
          <p:cNvSpPr/>
          <p:nvPr/>
        </p:nvSpPr>
        <p:spPr>
          <a:xfrm>
            <a:off x="6444208" y="2852936"/>
            <a:ext cx="2520280" cy="36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90" name="Google Shape;990;p60"/>
          <p:cNvSpPr/>
          <p:nvPr/>
        </p:nvSpPr>
        <p:spPr>
          <a:xfrm>
            <a:off x="3203848" y="4149080"/>
            <a:ext cx="766936" cy="36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91" name="Google Shape;991;p60"/>
          <p:cNvSpPr/>
          <p:nvPr/>
        </p:nvSpPr>
        <p:spPr>
          <a:xfrm>
            <a:off x="2667135" y="341358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3" name="Google Shape;993;p60"/>
          <p:cNvCxnSpPr/>
          <p:nvPr/>
        </p:nvCxnSpPr>
        <p:spPr>
          <a:xfrm rot="10800000">
            <a:off x="7524328" y="2060848"/>
            <a:ext cx="144016" cy="79208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94" name="Google Shape;994;p60"/>
          <p:cNvSpPr txBox="1"/>
          <p:nvPr/>
        </p:nvSpPr>
        <p:spPr>
          <a:xfrm>
            <a:off x="6660232" y="1556792"/>
            <a:ext cx="18722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將</a:t>
            </a:r>
            <a:r>
              <a:rPr lang="en-US" sz="16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cell</a:t>
            </a: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做粗略擺放</a:t>
            </a:r>
            <a:endParaRPr sz="1600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View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0" name="Google Shape;1000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1" name="Google Shape;100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744" y="1631245"/>
            <a:ext cx="4968552" cy="491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36" y="1268760"/>
            <a:ext cx="1143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/>
          <p:nvPr/>
        </p:nvSpPr>
        <p:spPr>
          <a:xfrm>
            <a:off x="1115616" y="1268760"/>
            <a:ext cx="504056" cy="3600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004" name="Google Shape;100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61"/>
          <p:cNvSpPr txBox="1"/>
          <p:nvPr/>
        </p:nvSpPr>
        <p:spPr>
          <a:xfrm>
            <a:off x="179512" y="1916832"/>
            <a:ext cx="20162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切換到</a:t>
            </a:r>
            <a:r>
              <a:rPr lang="en-US" sz="1600">
                <a:solidFill>
                  <a:srgbClr val="FF0000"/>
                </a:solidFill>
                <a:latin typeface="Gentium Basic"/>
                <a:ea typeface="Gentium Basic"/>
                <a:cs typeface="Gentium Basic"/>
                <a:sym typeface="Gentium Basic"/>
              </a:rPr>
              <a:t>Physical View，應該可以看到cell被擺進晶片內部</a:t>
            </a:r>
            <a:endParaRPr sz="1600">
              <a:solidFill>
                <a:srgbClr val="FF0000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1123950"/>
            <a:ext cx="4181475" cy="5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2"/>
          <p:cNvSpPr txBox="1"/>
          <p:nvPr>
            <p:ph type="title"/>
          </p:nvPr>
        </p:nvSpPr>
        <p:spPr>
          <a:xfrm>
            <a:off x="539552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2" name="Google Shape;1012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3" name="Google Shape;1013;p62"/>
          <p:cNvSpPr/>
          <p:nvPr/>
        </p:nvSpPr>
        <p:spPr>
          <a:xfrm>
            <a:off x="5724128" y="5248784"/>
            <a:ext cx="1334479" cy="8117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3"/>
          <p:cNvSpPr txBox="1"/>
          <p:nvPr>
            <p:ph type="title"/>
          </p:nvPr>
        </p:nvSpPr>
        <p:spPr>
          <a:xfrm>
            <a:off x="539552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9" name="Google Shape;1019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20" name="Google Shape;1020;p63"/>
          <p:cNvSpPr txBox="1"/>
          <p:nvPr/>
        </p:nvSpPr>
        <p:spPr>
          <a:xfrm>
            <a:off x="683568" y="1052736"/>
            <a:ext cx="770485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在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Terminal 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輸入下面指令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innovus &gt; createBasicPathGroups -expanded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grpSp>
        <p:nvGrpSpPr>
          <p:cNvPr id="1021" name="Google Shape;1021;p63"/>
          <p:cNvGrpSpPr/>
          <p:nvPr/>
        </p:nvGrpSpPr>
        <p:grpSpPr>
          <a:xfrm>
            <a:off x="683568" y="2166831"/>
            <a:ext cx="8246667" cy="2232248"/>
            <a:chOff x="827583" y="2166831"/>
            <a:chExt cx="8246667" cy="2232248"/>
          </a:xfrm>
        </p:grpSpPr>
        <p:pic>
          <p:nvPicPr>
            <p:cNvPr id="1022" name="Google Shape;1022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7584" y="2166831"/>
              <a:ext cx="4615835" cy="2232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67944" y="2166831"/>
              <a:ext cx="5006306" cy="2232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4" name="Google Shape;1024;p63"/>
            <p:cNvSpPr/>
            <p:nvPr/>
          </p:nvSpPr>
          <p:spPr>
            <a:xfrm>
              <a:off x="827583" y="2540360"/>
              <a:ext cx="2307917" cy="648072"/>
            </a:xfrm>
            <a:prstGeom prst="rect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3"/>
            <p:cNvSpPr/>
            <p:nvPr/>
          </p:nvSpPr>
          <p:spPr>
            <a:xfrm>
              <a:off x="4067944" y="2864396"/>
              <a:ext cx="3600400" cy="1356692"/>
            </a:xfrm>
            <a:prstGeom prst="rect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6" name="Google Shape;1026;p63"/>
            <p:cNvCxnSpPr>
              <a:stCxn id="1024" idx="3"/>
              <a:endCxn id="1025" idx="1"/>
            </p:cNvCxnSpPr>
            <p:nvPr/>
          </p:nvCxnSpPr>
          <p:spPr>
            <a:xfrm>
              <a:off x="3135500" y="2864396"/>
              <a:ext cx="932400" cy="678300"/>
            </a:xfrm>
            <a:prstGeom prst="straightConnector1">
              <a:avLst/>
            </a:prstGeom>
            <a:noFill/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027" name="Google Shape;1027;p63"/>
          <p:cNvSpPr txBox="1"/>
          <p:nvPr/>
        </p:nvSpPr>
        <p:spPr>
          <a:xfrm>
            <a:off x="825014" y="4509120"/>
            <a:ext cx="7563410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因為Innovus預設Report Timing顯示的項目不完整，因此需要先下指令增加所需參數項目。  </a:t>
            </a:r>
            <a:endParaRPr b="1" i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3"/>
          <p:cNvSpPr txBox="1"/>
          <p:nvPr/>
        </p:nvSpPr>
        <p:spPr>
          <a:xfrm>
            <a:off x="755576" y="5836622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延遲0.068ns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9" name="Google Shape;1029;p63"/>
          <p:cNvCxnSpPr/>
          <p:nvPr/>
        </p:nvCxnSpPr>
        <p:spPr>
          <a:xfrm flipH="1" rot="10800000">
            <a:off x="1416228" y="2818706"/>
            <a:ext cx="432048" cy="3012876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0" name="Google Shape;1030;p63"/>
          <p:cNvCxnSpPr/>
          <p:nvPr/>
        </p:nvCxnSpPr>
        <p:spPr>
          <a:xfrm rot="10800000">
            <a:off x="5076056" y="3501008"/>
            <a:ext cx="648073" cy="2225573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31" name="Google Shape;1031;p63"/>
          <p:cNvSpPr txBox="1"/>
          <p:nvPr/>
        </p:nvSpPr>
        <p:spPr>
          <a:xfrm>
            <a:off x="3923929" y="5836622"/>
            <a:ext cx="50722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經最佳化後提前0.012ns就已經將資料ready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7" name="Google Shape;1037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8" name="Google Shape;1038;p64"/>
          <p:cNvPicPr preferRelativeResize="0"/>
          <p:nvPr/>
        </p:nvPicPr>
        <p:blipFill rotWithShape="1">
          <a:blip r:embed="rId3">
            <a:alphaModFix/>
          </a:blip>
          <a:srcRect b="4077" l="0" r="2313" t="0"/>
          <a:stretch/>
        </p:blipFill>
        <p:spPr>
          <a:xfrm>
            <a:off x="343467" y="1052736"/>
            <a:ext cx="1780261" cy="214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657" y="3429000"/>
            <a:ext cx="3324631" cy="312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64"/>
          <p:cNvPicPr preferRelativeResize="0"/>
          <p:nvPr/>
        </p:nvPicPr>
        <p:blipFill rotWithShape="1">
          <a:blip r:embed="rId5">
            <a:alphaModFix/>
          </a:blip>
          <a:srcRect b="21895" l="0" r="0" t="0"/>
          <a:stretch/>
        </p:blipFill>
        <p:spPr>
          <a:xfrm>
            <a:off x="4047163" y="1052736"/>
            <a:ext cx="4642587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6056" y="3398865"/>
            <a:ext cx="3096344" cy="303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64"/>
          <p:cNvSpPr/>
          <p:nvPr/>
        </p:nvSpPr>
        <p:spPr>
          <a:xfrm>
            <a:off x="323528" y="1988840"/>
            <a:ext cx="1842360" cy="238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43" name="Google Shape;1043;p64"/>
          <p:cNvSpPr/>
          <p:nvPr/>
        </p:nvSpPr>
        <p:spPr>
          <a:xfrm>
            <a:off x="1244708" y="4324469"/>
            <a:ext cx="525471" cy="18465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44" name="Google Shape;1044;p64"/>
          <p:cNvSpPr/>
          <p:nvPr/>
        </p:nvSpPr>
        <p:spPr>
          <a:xfrm>
            <a:off x="608991" y="6276256"/>
            <a:ext cx="650641" cy="22893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45" name="Google Shape;1045;p64"/>
          <p:cNvSpPr/>
          <p:nvPr/>
        </p:nvSpPr>
        <p:spPr>
          <a:xfrm rot="5400000">
            <a:off x="1187624" y="314096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4"/>
          <p:cNvSpPr/>
          <p:nvPr/>
        </p:nvSpPr>
        <p:spPr>
          <a:xfrm rot="-1921211">
            <a:off x="3487933" y="2965899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4"/>
          <p:cNvSpPr/>
          <p:nvPr/>
        </p:nvSpPr>
        <p:spPr>
          <a:xfrm>
            <a:off x="4211960" y="486916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4"/>
          <p:cNvSpPr/>
          <p:nvPr/>
        </p:nvSpPr>
        <p:spPr>
          <a:xfrm>
            <a:off x="4093558" y="2227774"/>
            <a:ext cx="4438882" cy="22468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049" name="Google Shape;1049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0" name="Google Shape;1050;p64"/>
          <p:cNvCxnSpPr/>
          <p:nvPr/>
        </p:nvCxnSpPr>
        <p:spPr>
          <a:xfrm>
            <a:off x="1626163" y="4509120"/>
            <a:ext cx="144016" cy="36004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51" name="Google Shape;1051;p64"/>
          <p:cNvSpPr txBox="1"/>
          <p:nvPr/>
        </p:nvSpPr>
        <p:spPr>
          <a:xfrm>
            <a:off x="1547664" y="4869160"/>
            <a:ext cx="18722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做</a:t>
            </a:r>
            <a:r>
              <a:rPr lang="en-US" sz="1600">
                <a:solidFill>
                  <a:schemeClr val="dk1"/>
                </a:solidFill>
                <a:latin typeface="Gentium Basic"/>
                <a:ea typeface="Gentium Basic"/>
                <a:cs typeface="Gentium Basic"/>
                <a:sym typeface="Gentium Basic"/>
              </a:rPr>
              <a:t>Clock Tree </a:t>
            </a:r>
            <a:r>
              <a:rPr lang="en-US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之前</a:t>
            </a:r>
            <a:endParaRPr sz="1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52" name="Google Shape;1052;p64"/>
          <p:cNvSpPr txBox="1"/>
          <p:nvPr/>
        </p:nvSpPr>
        <p:spPr>
          <a:xfrm>
            <a:off x="5868144" y="6519446"/>
            <a:ext cx="18722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呼叫</a:t>
            </a:r>
            <a:r>
              <a:rPr lang="en-US" sz="16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Trial Route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Optimization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9" name="Google Shape;1059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60" name="Google Shape;1060;p65"/>
          <p:cNvGrpSpPr/>
          <p:nvPr/>
        </p:nvGrpSpPr>
        <p:grpSpPr>
          <a:xfrm>
            <a:off x="1665238" y="4246307"/>
            <a:ext cx="1932651" cy="1143258"/>
            <a:chOff x="179512" y="1425324"/>
            <a:chExt cx="2148677" cy="1271048"/>
          </a:xfrm>
        </p:grpSpPr>
        <p:pic>
          <p:nvPicPr>
            <p:cNvPr id="1061" name="Google Shape;1061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9512" y="1425324"/>
              <a:ext cx="2148677" cy="1271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2" name="Google Shape;1062;p65"/>
            <p:cNvSpPr/>
            <p:nvPr/>
          </p:nvSpPr>
          <p:spPr>
            <a:xfrm>
              <a:off x="395536" y="1988840"/>
              <a:ext cx="1656184" cy="28803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sp>
        <p:nvSpPr>
          <p:cNvPr id="1063" name="Google Shape;1063;p65"/>
          <p:cNvSpPr/>
          <p:nvPr/>
        </p:nvSpPr>
        <p:spPr>
          <a:xfrm rot="5400000">
            <a:off x="2431708" y="3600220"/>
            <a:ext cx="345342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4" name="Google Shape;106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65"/>
          <p:cNvSpPr/>
          <p:nvPr/>
        </p:nvSpPr>
        <p:spPr>
          <a:xfrm>
            <a:off x="4077891" y="4652202"/>
            <a:ext cx="373828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6" name="Google Shape;1066;p65"/>
          <p:cNvGrpSpPr/>
          <p:nvPr/>
        </p:nvGrpSpPr>
        <p:grpSpPr>
          <a:xfrm>
            <a:off x="4767311" y="3602753"/>
            <a:ext cx="3282281" cy="2605503"/>
            <a:chOff x="4981481" y="2884875"/>
            <a:chExt cx="3282281" cy="2605503"/>
          </a:xfrm>
        </p:grpSpPr>
        <p:pic>
          <p:nvPicPr>
            <p:cNvPr id="1067" name="Google Shape;106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64490" y="2884875"/>
              <a:ext cx="2999272" cy="2188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65"/>
            <p:cNvSpPr/>
            <p:nvPr/>
          </p:nvSpPr>
          <p:spPr>
            <a:xfrm>
              <a:off x="5282540" y="3219973"/>
              <a:ext cx="597092" cy="199031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5350658" y="4343655"/>
              <a:ext cx="765708" cy="199031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070" name="Google Shape;1070;p65"/>
            <p:cNvSpPr/>
            <p:nvPr/>
          </p:nvSpPr>
          <p:spPr>
            <a:xfrm>
              <a:off x="5264490" y="4816842"/>
              <a:ext cx="531998" cy="199031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071" name="Google Shape;1071;p65"/>
            <p:cNvSpPr txBox="1"/>
            <p:nvPr/>
          </p:nvSpPr>
          <p:spPr>
            <a:xfrm>
              <a:off x="4981481" y="3134822"/>
              <a:ext cx="432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65"/>
            <p:cNvSpPr txBox="1"/>
            <p:nvPr/>
          </p:nvSpPr>
          <p:spPr>
            <a:xfrm>
              <a:off x="4993130" y="4252597"/>
              <a:ext cx="432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65"/>
            <p:cNvSpPr txBox="1"/>
            <p:nvPr/>
          </p:nvSpPr>
          <p:spPr>
            <a:xfrm>
              <a:off x="5402073" y="5121046"/>
              <a:ext cx="4320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4" name="Google Shape;1074;p65"/>
          <p:cNvSpPr txBox="1"/>
          <p:nvPr/>
        </p:nvSpPr>
        <p:spPr>
          <a:xfrm>
            <a:off x="937817" y="1897404"/>
            <a:ext cx="57759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先在終端機輸入以下指令</a:t>
            </a:r>
            <a:endParaRPr b="1" sz="1800">
              <a:solidFill>
                <a:srgbClr val="FFC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setPlaceMode -place_design_floorplan_mode false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5"/>
          <p:cNvSpPr txBox="1"/>
          <p:nvPr/>
        </p:nvSpPr>
        <p:spPr>
          <a:xfrm>
            <a:off x="2944310" y="6053655"/>
            <a:ext cx="3300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(做完的結果請參考下一頁ppt)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076" name="Google Shape;1076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7817" y="2603569"/>
            <a:ext cx="45815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Optimization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3" name="Google Shape;1083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4" name="Google Shape;108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5" name="Google Shape;1085;p66"/>
          <p:cNvGrpSpPr/>
          <p:nvPr/>
        </p:nvGrpSpPr>
        <p:grpSpPr>
          <a:xfrm>
            <a:off x="125004" y="1106987"/>
            <a:ext cx="4095542" cy="2970086"/>
            <a:chOff x="251520" y="3487462"/>
            <a:chExt cx="4366478" cy="3166569"/>
          </a:xfrm>
        </p:grpSpPr>
        <p:pic>
          <p:nvPicPr>
            <p:cNvPr id="1086" name="Google Shape;1086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7530" y="3487462"/>
              <a:ext cx="4340468" cy="3166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7" name="Google Shape;1087;p66"/>
            <p:cNvSpPr/>
            <p:nvPr/>
          </p:nvSpPr>
          <p:spPr>
            <a:xfrm>
              <a:off x="303651" y="3972407"/>
              <a:ext cx="864096" cy="28803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088" name="Google Shape;1088;p66"/>
            <p:cNvSpPr/>
            <p:nvPr/>
          </p:nvSpPr>
          <p:spPr>
            <a:xfrm>
              <a:off x="402230" y="5651536"/>
              <a:ext cx="1108112" cy="235065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089" name="Google Shape;1089;p66"/>
            <p:cNvSpPr/>
            <p:nvPr/>
          </p:nvSpPr>
          <p:spPr>
            <a:xfrm>
              <a:off x="251520" y="6274634"/>
              <a:ext cx="792088" cy="28803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pic>
        <p:nvPicPr>
          <p:cNvPr id="1090" name="Google Shape;1090;p66"/>
          <p:cNvPicPr preferRelativeResize="0"/>
          <p:nvPr/>
        </p:nvPicPr>
        <p:blipFill rotWithShape="1">
          <a:blip r:embed="rId5">
            <a:alphaModFix/>
          </a:blip>
          <a:srcRect b="18253" l="0" r="0" t="0"/>
          <a:stretch/>
        </p:blipFill>
        <p:spPr>
          <a:xfrm>
            <a:off x="4923456" y="1593663"/>
            <a:ext cx="4169208" cy="2127554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/>
          <p:nvPr/>
        </p:nvSpPr>
        <p:spPr>
          <a:xfrm>
            <a:off x="4417649" y="2524473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6"/>
          <p:cNvSpPr txBox="1"/>
          <p:nvPr/>
        </p:nvSpPr>
        <p:spPr>
          <a:xfrm>
            <a:off x="1204470" y="4384768"/>
            <a:ext cx="7146438" cy="175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如果最佳化後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Slack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還是沒有變為正數，可再做二至三次直到無法再修正為止，此時如果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Slack還是負數，則將進行下頁投影片所介紹的Timing分析，知道哪裡的Delay最為嚴重，並回去修改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合成步驟或是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verilog code</a:t>
            </a:r>
            <a:endParaRPr/>
          </a:p>
        </p:txBody>
      </p:sp>
      <p:sp>
        <p:nvSpPr>
          <p:cNvPr id="1093" name="Google Shape;1093;p66"/>
          <p:cNvSpPr/>
          <p:nvPr/>
        </p:nvSpPr>
        <p:spPr>
          <a:xfrm>
            <a:off x="5480598" y="2708920"/>
            <a:ext cx="3511463" cy="175593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4" name="Google Shape;1094;p66"/>
          <p:cNvCxnSpPr/>
          <p:nvPr/>
        </p:nvCxnSpPr>
        <p:spPr>
          <a:xfrm flipH="1">
            <a:off x="5212770" y="2913817"/>
            <a:ext cx="1340430" cy="147095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Debug timing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0" name="Google Shape;1100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1" name="Google Shape;110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524" y="1333992"/>
            <a:ext cx="3969204" cy="20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67"/>
          <p:cNvPicPr preferRelativeResize="0"/>
          <p:nvPr/>
        </p:nvPicPr>
        <p:blipFill rotWithShape="1">
          <a:blip r:embed="rId4">
            <a:alphaModFix/>
          </a:blip>
          <a:srcRect b="20436" l="0" r="0" t="0"/>
          <a:stretch/>
        </p:blipFill>
        <p:spPr>
          <a:xfrm>
            <a:off x="539552" y="3789040"/>
            <a:ext cx="3101876" cy="301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0295" y="4149080"/>
            <a:ext cx="4170837" cy="2376264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7"/>
          <p:cNvSpPr/>
          <p:nvPr/>
        </p:nvSpPr>
        <p:spPr>
          <a:xfrm>
            <a:off x="3419872" y="508518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7"/>
          <p:cNvSpPr/>
          <p:nvPr/>
        </p:nvSpPr>
        <p:spPr>
          <a:xfrm>
            <a:off x="4860032" y="5996069"/>
            <a:ext cx="1152128" cy="45726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06" name="Google Shape;1106;p67"/>
          <p:cNvSpPr/>
          <p:nvPr/>
        </p:nvSpPr>
        <p:spPr>
          <a:xfrm>
            <a:off x="616834" y="5844817"/>
            <a:ext cx="1938942" cy="31325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107" name="Google Shape;1107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7"/>
          <p:cNvSpPr/>
          <p:nvPr/>
        </p:nvSpPr>
        <p:spPr>
          <a:xfrm>
            <a:off x="616834" y="2348879"/>
            <a:ext cx="3811150" cy="20688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09" name="Google Shape;1109;p67"/>
          <p:cNvSpPr txBox="1"/>
          <p:nvPr/>
        </p:nvSpPr>
        <p:spPr>
          <a:xfrm>
            <a:off x="5148064" y="1196752"/>
            <a:ext cx="3672408" cy="2664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當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Slack為負且無法再利用最佳化修正時，此時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使用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Debug Timing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來尋找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Delay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嚴重的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Path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，分析並解決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Timing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的問題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Debug timing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5" name="Google Shape;1115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6" name="Google Shape;11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00" y="2780928"/>
            <a:ext cx="4588656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8482" y="3192147"/>
            <a:ext cx="3660080" cy="324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5776" y="1052736"/>
            <a:ext cx="2187935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581" y="1052736"/>
            <a:ext cx="1176061" cy="1643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8"/>
          <p:cNvSpPr/>
          <p:nvPr/>
        </p:nvSpPr>
        <p:spPr>
          <a:xfrm>
            <a:off x="3923928" y="3005663"/>
            <a:ext cx="373214" cy="29052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21" name="Google Shape;1121;p68"/>
          <p:cNvSpPr/>
          <p:nvPr/>
        </p:nvSpPr>
        <p:spPr>
          <a:xfrm>
            <a:off x="467544" y="1180825"/>
            <a:ext cx="1152128" cy="15994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22" name="Google Shape;1122;p68"/>
          <p:cNvSpPr/>
          <p:nvPr/>
        </p:nvSpPr>
        <p:spPr>
          <a:xfrm>
            <a:off x="1979712" y="170080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8"/>
          <p:cNvSpPr/>
          <p:nvPr/>
        </p:nvSpPr>
        <p:spPr>
          <a:xfrm>
            <a:off x="2699792" y="2492896"/>
            <a:ext cx="432048" cy="24124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24" name="Google Shape;1124;p68"/>
          <p:cNvSpPr txBox="1"/>
          <p:nvPr/>
        </p:nvSpPr>
        <p:spPr>
          <a:xfrm>
            <a:off x="3452337" y="3007481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8"/>
          <p:cNvSpPr txBox="1"/>
          <p:nvPr/>
        </p:nvSpPr>
        <p:spPr>
          <a:xfrm>
            <a:off x="1547664" y="90872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8"/>
          <p:cNvSpPr txBox="1"/>
          <p:nvPr/>
        </p:nvSpPr>
        <p:spPr>
          <a:xfrm>
            <a:off x="2339752" y="2348880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8"/>
          <p:cNvSpPr/>
          <p:nvPr/>
        </p:nvSpPr>
        <p:spPr>
          <a:xfrm>
            <a:off x="301486" y="4625617"/>
            <a:ext cx="4558546" cy="74759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28" name="Google Shape;1128;p68"/>
          <p:cNvSpPr txBox="1"/>
          <p:nvPr/>
        </p:nvSpPr>
        <p:spPr>
          <a:xfrm>
            <a:off x="0" y="4581128"/>
            <a:ext cx="432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8"/>
          <p:cNvSpPr/>
          <p:nvPr/>
        </p:nvSpPr>
        <p:spPr>
          <a:xfrm>
            <a:off x="4875266" y="533721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8"/>
          <p:cNvSpPr/>
          <p:nvPr/>
        </p:nvSpPr>
        <p:spPr>
          <a:xfrm>
            <a:off x="251520" y="5805263"/>
            <a:ext cx="4558546" cy="21602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31" name="Google Shape;1131;p68"/>
          <p:cNvSpPr txBox="1"/>
          <p:nvPr/>
        </p:nvSpPr>
        <p:spPr>
          <a:xfrm>
            <a:off x="3059832" y="6021288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5.Double click</a:t>
            </a: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68"/>
          <p:cNvSpPr txBox="1"/>
          <p:nvPr/>
        </p:nvSpPr>
        <p:spPr>
          <a:xfrm>
            <a:off x="1504257" y="5393094"/>
            <a:ext cx="18722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Delay最嚴重的Path</a:t>
            </a:r>
            <a:endParaRPr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134" name="Google Shape;1134;p68"/>
          <p:cNvCxnSpPr/>
          <p:nvPr/>
        </p:nvCxnSpPr>
        <p:spPr>
          <a:xfrm flipH="1">
            <a:off x="7308304" y="3100536"/>
            <a:ext cx="311696" cy="131402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35" name="Google Shape;1135;p68"/>
          <p:cNvSpPr txBox="1"/>
          <p:nvPr/>
        </p:nvSpPr>
        <p:spPr>
          <a:xfrm>
            <a:off x="6300192" y="2420888"/>
            <a:ext cx="22322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分析此條Path的Timing Delay問題是出在哪裡</a:t>
            </a:r>
            <a:endParaRPr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Debug timing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1" name="Google Shape;1141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2" name="Google Shape;1142;p69"/>
          <p:cNvPicPr preferRelativeResize="0"/>
          <p:nvPr/>
        </p:nvPicPr>
        <p:blipFill rotWithShape="1">
          <a:blip r:embed="rId3">
            <a:alphaModFix/>
          </a:blip>
          <a:srcRect b="20058" l="0" r="0" t="0"/>
          <a:stretch/>
        </p:blipFill>
        <p:spPr>
          <a:xfrm>
            <a:off x="358615" y="2132855"/>
            <a:ext cx="2297871" cy="22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8974" y="2132856"/>
            <a:ext cx="5000500" cy="432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394" y="5013176"/>
            <a:ext cx="2664579" cy="150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9"/>
          <p:cNvSpPr/>
          <p:nvPr/>
        </p:nvSpPr>
        <p:spPr>
          <a:xfrm>
            <a:off x="404868" y="3645024"/>
            <a:ext cx="1646852" cy="2716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47" name="Google Shape;1147;p69"/>
          <p:cNvSpPr/>
          <p:nvPr/>
        </p:nvSpPr>
        <p:spPr>
          <a:xfrm>
            <a:off x="827584" y="6171637"/>
            <a:ext cx="758108" cy="33354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48" name="Google Shape;1148;p69"/>
          <p:cNvSpPr/>
          <p:nvPr/>
        </p:nvSpPr>
        <p:spPr>
          <a:xfrm rot="5400000">
            <a:off x="1260850" y="459187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9"/>
          <p:cNvSpPr/>
          <p:nvPr/>
        </p:nvSpPr>
        <p:spPr>
          <a:xfrm>
            <a:off x="3275856" y="558924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9"/>
          <p:cNvSpPr txBox="1"/>
          <p:nvPr/>
        </p:nvSpPr>
        <p:spPr>
          <a:xfrm>
            <a:off x="1403648" y="1124744"/>
            <a:ext cx="6768752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這次實習最佳化後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Slack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應該都會是正的，當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Slack為都為正時，此時Path Histogram就不會有紅色的Failing path存在，如此圖所示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Floorplan &amp; Placement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2780928"/>
            <a:ext cx="3536564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048" y="2780928"/>
            <a:ext cx="361734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7"/>
          <p:cNvSpPr/>
          <p:nvPr/>
        </p:nvSpPr>
        <p:spPr>
          <a:xfrm>
            <a:off x="4355976" y="436510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971600" y="1268760"/>
            <a:ext cx="7200800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User由設計的概念決定module, hard IP, Soft IP, Ram等元件如何擺放才可以符合晶片所需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依照Floorplan的結果將cell擺進core裡面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7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Design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6" name="Google Shape;1156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7" name="Google Shape;115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4286" y="2636912"/>
            <a:ext cx="4459751" cy="2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84" y="1628800"/>
            <a:ext cx="21844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0"/>
          <p:cNvSpPr/>
          <p:nvPr/>
        </p:nvSpPr>
        <p:spPr>
          <a:xfrm>
            <a:off x="872007" y="2996952"/>
            <a:ext cx="2043809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60" name="Google Shape;1160;p70"/>
          <p:cNvSpPr/>
          <p:nvPr/>
        </p:nvSpPr>
        <p:spPr>
          <a:xfrm>
            <a:off x="3243199" y="391764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70"/>
          <p:cNvSpPr/>
          <p:nvPr/>
        </p:nvSpPr>
        <p:spPr>
          <a:xfrm>
            <a:off x="4702901" y="3294179"/>
            <a:ext cx="1093236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62" name="Google Shape;1162;p70"/>
          <p:cNvSpPr/>
          <p:nvPr/>
        </p:nvSpPr>
        <p:spPr>
          <a:xfrm>
            <a:off x="3922037" y="4593636"/>
            <a:ext cx="1093236" cy="3475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163" name="Google Shape;116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0"/>
          <p:cNvSpPr txBox="1"/>
          <p:nvPr/>
        </p:nvSpPr>
        <p:spPr>
          <a:xfrm>
            <a:off x="3823916" y="5157192"/>
            <a:ext cx="4464496" cy="1368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到這邊我們將檔案存成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floorplan.enc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5632" y="2956533"/>
            <a:ext cx="4023536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7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Restore Design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1" name="Google Shape;1171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2" name="Google Shape;117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84" y="1628800"/>
            <a:ext cx="21844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71"/>
          <p:cNvSpPr/>
          <p:nvPr/>
        </p:nvSpPr>
        <p:spPr>
          <a:xfrm>
            <a:off x="879963" y="2415457"/>
            <a:ext cx="2043809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rts Mill Goudy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endParaRPr/>
          </a:p>
        </p:txBody>
      </p:sp>
      <p:sp>
        <p:nvSpPr>
          <p:cNvPr id="1174" name="Google Shape;1174;p71"/>
          <p:cNvSpPr/>
          <p:nvPr/>
        </p:nvSpPr>
        <p:spPr>
          <a:xfrm>
            <a:off x="3243199" y="391764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175" name="Google Shape;1175;p71"/>
          <p:cNvSpPr/>
          <p:nvPr/>
        </p:nvSpPr>
        <p:spPr>
          <a:xfrm>
            <a:off x="5076056" y="3610176"/>
            <a:ext cx="1093236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rts Mill Goudy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endParaRPr/>
          </a:p>
        </p:txBody>
      </p:sp>
      <p:sp>
        <p:nvSpPr>
          <p:cNvPr id="1176" name="Google Shape;1176;p71"/>
          <p:cNvSpPr/>
          <p:nvPr/>
        </p:nvSpPr>
        <p:spPr>
          <a:xfrm>
            <a:off x="3873640" y="5016179"/>
            <a:ext cx="792088" cy="4320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orts Mill Goudy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endParaRPr/>
          </a:p>
        </p:txBody>
      </p:sp>
      <p:pic>
        <p:nvPicPr>
          <p:cNvPr id="1177" name="Google Shape;117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202" y="77282"/>
            <a:ext cx="5112568" cy="269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71"/>
          <p:cNvSpPr txBox="1"/>
          <p:nvPr/>
        </p:nvSpPr>
        <p:spPr>
          <a:xfrm>
            <a:off x="3563889" y="1388037"/>
            <a:ext cx="4464496" cy="1368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rgbClr val="FFFFFF"/>
                </a:solidFill>
                <a:latin typeface="Gentium Basic"/>
                <a:ea typeface="Gentium Basic"/>
                <a:cs typeface="Gentium Basic"/>
                <a:sym typeface="Gentium Basic"/>
              </a:rPr>
              <a:t>  </a:t>
            </a:r>
            <a:r>
              <a:rPr lang="en-US" sz="1800">
                <a:solidFill>
                  <a:srgbClr val="FFFFFF"/>
                </a:solidFill>
                <a:latin typeface="Gentium Basic"/>
                <a:ea typeface="Gentium Basic"/>
                <a:cs typeface="Gentium Basic"/>
                <a:sym typeface="Gentium Basic"/>
              </a:rPr>
              <a:t>如果</a:t>
            </a:r>
            <a:r>
              <a:rPr b="0" i="0" lang="en-US" sz="1800" u="none" cap="none" strike="noStrike">
                <a:solidFill>
                  <a:srgbClr val="FFFFFF"/>
                </a:solidFill>
                <a:latin typeface="Gentium Basic"/>
                <a:ea typeface="Gentium Basic"/>
                <a:cs typeface="Gentium Basic"/>
                <a:sym typeface="Gentium Basic"/>
              </a:rPr>
              <a:t>下次使用要</a:t>
            </a:r>
            <a:r>
              <a:rPr lang="en-US" sz="1800">
                <a:solidFill>
                  <a:srgbClr val="FFFFFF"/>
                </a:solidFill>
                <a:latin typeface="Gentium Basic"/>
                <a:ea typeface="Gentium Basic"/>
                <a:cs typeface="Gentium Basic"/>
                <a:sym typeface="Gentium Basic"/>
              </a:rPr>
              <a:t>載進之前的進度(例如: floorplan.enc)</a:t>
            </a:r>
            <a:endParaRPr b="0" i="0" sz="1800" u="none" cap="none" strike="noStrike">
              <a:solidFill>
                <a:srgbClr val="FFFFFF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◆"/>
            </a:pPr>
            <a:r>
              <a:rPr b="0" i="0" lang="en-US" sz="1800" u="none" cap="none" strike="noStrike">
                <a:solidFill>
                  <a:srgbClr val="FFFFFF"/>
                </a:solidFill>
                <a:latin typeface="Gentium Basic"/>
                <a:ea typeface="Gentium Basic"/>
                <a:cs typeface="Gentium Basic"/>
                <a:sym typeface="Gentium Basic"/>
              </a:rPr>
              <a:t>File&gt;Restore Design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6758" y="1003353"/>
            <a:ext cx="4181475" cy="5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72"/>
          <p:cNvSpPr txBox="1"/>
          <p:nvPr>
            <p:ph type="title"/>
          </p:nvPr>
        </p:nvSpPr>
        <p:spPr>
          <a:xfrm>
            <a:off x="467544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Powerplan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5" name="Google Shape;1185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6" name="Google Shape;1186;p72"/>
          <p:cNvSpPr/>
          <p:nvPr/>
        </p:nvSpPr>
        <p:spPr>
          <a:xfrm>
            <a:off x="5004048" y="2636912"/>
            <a:ext cx="1334479" cy="8117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Refine Placement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2" name="Google Shape;1192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3" name="Google Shape;11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2564904"/>
            <a:ext cx="1953094" cy="38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7214" y="2996952"/>
            <a:ext cx="3322211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73"/>
          <p:cNvSpPr/>
          <p:nvPr/>
        </p:nvSpPr>
        <p:spPr>
          <a:xfrm>
            <a:off x="430019" y="4194719"/>
            <a:ext cx="1323729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196" name="Google Shape;119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1818" y="2996952"/>
            <a:ext cx="3040829" cy="3344912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73"/>
          <p:cNvSpPr/>
          <p:nvPr/>
        </p:nvSpPr>
        <p:spPr>
          <a:xfrm>
            <a:off x="2420483" y="5988833"/>
            <a:ext cx="720080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98" name="Google Shape;1198;p73"/>
          <p:cNvSpPr/>
          <p:nvPr/>
        </p:nvSpPr>
        <p:spPr>
          <a:xfrm>
            <a:off x="2051720" y="414908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9" name="Google Shape;1199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73"/>
          <p:cNvSpPr txBox="1"/>
          <p:nvPr/>
        </p:nvSpPr>
        <p:spPr>
          <a:xfrm>
            <a:off x="1259632" y="1196752"/>
            <a:ext cx="6768752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因為我們在分析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Timing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時，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Innovus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會呼叫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Trial Route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幫我們繞線來做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Timing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分析，此時因為要架設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Power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，我們必須將剛剛所呼叫的繞線拿掉，以免產生錯誤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Ring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6" name="Google Shape;1206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7" name="Google Shape;120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822" y="1124744"/>
            <a:ext cx="3991881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016" y="2058571"/>
            <a:ext cx="4111671" cy="343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74"/>
          <p:cNvSpPr/>
          <p:nvPr/>
        </p:nvSpPr>
        <p:spPr>
          <a:xfrm>
            <a:off x="2267745" y="2091777"/>
            <a:ext cx="1985958" cy="28293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10" name="Google Shape;1210;p74"/>
          <p:cNvSpPr/>
          <p:nvPr/>
        </p:nvSpPr>
        <p:spPr>
          <a:xfrm>
            <a:off x="5076056" y="2492896"/>
            <a:ext cx="467231" cy="20507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11" name="Google Shape;1211;p74"/>
          <p:cNvSpPr/>
          <p:nvPr/>
        </p:nvSpPr>
        <p:spPr>
          <a:xfrm>
            <a:off x="4788024" y="4077072"/>
            <a:ext cx="2448272" cy="79208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12" name="Google Shape;1212;p74"/>
          <p:cNvSpPr txBox="1"/>
          <p:nvPr/>
        </p:nvSpPr>
        <p:spPr>
          <a:xfrm>
            <a:off x="5500240" y="2266999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74"/>
          <p:cNvSpPr txBox="1"/>
          <p:nvPr/>
        </p:nvSpPr>
        <p:spPr>
          <a:xfrm>
            <a:off x="6804248" y="3789040"/>
            <a:ext cx="432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74"/>
          <p:cNvSpPr/>
          <p:nvPr/>
        </p:nvSpPr>
        <p:spPr>
          <a:xfrm>
            <a:off x="4787416" y="4869160"/>
            <a:ext cx="1224744" cy="14401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15" name="Google Shape;1215;p74"/>
          <p:cNvSpPr txBox="1"/>
          <p:nvPr/>
        </p:nvSpPr>
        <p:spPr>
          <a:xfrm>
            <a:off x="4398200" y="4787279"/>
            <a:ext cx="5652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74"/>
          <p:cNvSpPr/>
          <p:nvPr/>
        </p:nvSpPr>
        <p:spPr>
          <a:xfrm>
            <a:off x="4390662" y="2337927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7" name="Google Shape;1217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600" y="3728257"/>
            <a:ext cx="2664296" cy="272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Ring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4" name="Google Shape;1224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25" name="Google Shape;1225;p75"/>
          <p:cNvGrpSpPr/>
          <p:nvPr/>
        </p:nvGrpSpPr>
        <p:grpSpPr>
          <a:xfrm>
            <a:off x="2494881" y="1869648"/>
            <a:ext cx="4176464" cy="3484996"/>
            <a:chOff x="2449845" y="1285539"/>
            <a:chExt cx="4176464" cy="3484996"/>
          </a:xfrm>
        </p:grpSpPr>
        <p:pic>
          <p:nvPicPr>
            <p:cNvPr id="1226" name="Google Shape;1226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49845" y="1285539"/>
              <a:ext cx="4176464" cy="3484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7" name="Google Shape;1227;p75"/>
            <p:cNvSpPr/>
            <p:nvPr/>
          </p:nvSpPr>
          <p:spPr>
            <a:xfrm>
              <a:off x="2807804" y="1433130"/>
              <a:ext cx="648072" cy="294523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28" name="Google Shape;1228;p75"/>
            <p:cNvSpPr/>
            <p:nvPr/>
          </p:nvSpPr>
          <p:spPr>
            <a:xfrm>
              <a:off x="3990621" y="1708574"/>
              <a:ext cx="1085435" cy="49087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29" name="Google Shape;1229;p75"/>
            <p:cNvSpPr/>
            <p:nvPr/>
          </p:nvSpPr>
          <p:spPr>
            <a:xfrm>
              <a:off x="2668303" y="4476012"/>
              <a:ext cx="648072" cy="294523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pic>
        <p:nvPicPr>
          <p:cNvPr id="1230" name="Google Shape;123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Ring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6" name="Google Shape;1236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7" name="Google Shape;123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5320" y="2204864"/>
            <a:ext cx="4505328" cy="443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8" y="44624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76"/>
          <p:cNvSpPr txBox="1"/>
          <p:nvPr/>
        </p:nvSpPr>
        <p:spPr>
          <a:xfrm>
            <a:off x="1259632" y="1196752"/>
            <a:ext cx="6768752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可以看到我們將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Power ring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架設上去了，上下為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METAL5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，左右為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METAL4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，且採交錯式的排列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006" y="2603858"/>
            <a:ext cx="3793354" cy="4136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7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 Pins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6" name="Google Shape;1246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7" name="Google Shape;124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4" y="3027800"/>
            <a:ext cx="2273300" cy="24231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77"/>
          <p:cNvSpPr/>
          <p:nvPr/>
        </p:nvSpPr>
        <p:spPr>
          <a:xfrm>
            <a:off x="500858" y="4149080"/>
            <a:ext cx="2239986" cy="27656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49" name="Google Shape;1249;p77"/>
          <p:cNvSpPr/>
          <p:nvPr/>
        </p:nvSpPr>
        <p:spPr>
          <a:xfrm>
            <a:off x="4296399" y="3618330"/>
            <a:ext cx="573427" cy="21277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50" name="Google Shape;1250;p77"/>
          <p:cNvSpPr/>
          <p:nvPr/>
        </p:nvSpPr>
        <p:spPr>
          <a:xfrm>
            <a:off x="2771800" y="414908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251" name="Google Shape;1251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77"/>
          <p:cNvSpPr txBox="1"/>
          <p:nvPr/>
        </p:nvSpPr>
        <p:spPr>
          <a:xfrm>
            <a:off x="1475656" y="1268760"/>
            <a:ext cx="6768752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執行Route → Special Route</a:t>
            </a:r>
            <a:r>
              <a:rPr lang="en-US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…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在Net(s)欄位只留下VDD VSS, Route 部分只留下Pad pins部分,其它Block pins/Pad rings / Follow Pins都設成不選取,切換頁面至Advanced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sp>
        <p:nvSpPr>
          <p:cNvPr id="1253" name="Google Shape;1253;p77"/>
          <p:cNvSpPr/>
          <p:nvPr/>
        </p:nvSpPr>
        <p:spPr>
          <a:xfrm>
            <a:off x="4535388" y="3127736"/>
            <a:ext cx="1440160" cy="1472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 Pins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9" name="Google Shape;1259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0" name="Google Shape;126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461" y="1241556"/>
            <a:ext cx="4897304" cy="53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78"/>
          <p:cNvSpPr/>
          <p:nvPr/>
        </p:nvSpPr>
        <p:spPr>
          <a:xfrm>
            <a:off x="2771800" y="1628800"/>
            <a:ext cx="635441" cy="2213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62" name="Google Shape;1262;p78"/>
          <p:cNvSpPr/>
          <p:nvPr/>
        </p:nvSpPr>
        <p:spPr>
          <a:xfrm>
            <a:off x="2339752" y="2037793"/>
            <a:ext cx="1129814" cy="15334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63" name="Google Shape;1263;p78"/>
          <p:cNvSpPr/>
          <p:nvPr/>
        </p:nvSpPr>
        <p:spPr>
          <a:xfrm>
            <a:off x="4259077" y="3257468"/>
            <a:ext cx="528947" cy="2435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64" name="Google Shape;1264;p78"/>
          <p:cNvSpPr/>
          <p:nvPr/>
        </p:nvSpPr>
        <p:spPr>
          <a:xfrm>
            <a:off x="2447764" y="6234580"/>
            <a:ext cx="648072" cy="24354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265" name="Google Shape;126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 Pins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1" name="Google Shape;1271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2" name="Google Shape;127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760" y="2836547"/>
            <a:ext cx="3800194" cy="37507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79"/>
          <p:cNvSpPr/>
          <p:nvPr/>
        </p:nvSpPr>
        <p:spPr>
          <a:xfrm>
            <a:off x="3102834" y="4402522"/>
            <a:ext cx="717596" cy="733371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4" name="Google Shape;1274;p79"/>
          <p:cNvCxnSpPr/>
          <p:nvPr/>
        </p:nvCxnSpPr>
        <p:spPr>
          <a:xfrm flipH="1">
            <a:off x="1979712" y="4797152"/>
            <a:ext cx="1102322" cy="238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275" name="Google Shape;127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79"/>
          <p:cNvSpPr txBox="1"/>
          <p:nvPr/>
        </p:nvSpPr>
        <p:spPr>
          <a:xfrm>
            <a:off x="971600" y="1268760"/>
            <a:ext cx="7200800" cy="115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應該可看到四條pad pins從power pad連到power ring上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save design again and set the file name is  powerplan.enc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77" name="Google Shape;1277;p79"/>
          <p:cNvSpPr/>
          <p:nvPr/>
        </p:nvSpPr>
        <p:spPr>
          <a:xfrm>
            <a:off x="899592" y="458112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pad pins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Floorplan &amp; Placement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3356992"/>
            <a:ext cx="67437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8"/>
          <p:cNvSpPr txBox="1"/>
          <p:nvPr/>
        </p:nvSpPr>
        <p:spPr>
          <a:xfrm>
            <a:off x="827584" y="1340768"/>
            <a:ext cx="7704856" cy="1944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◆"/>
            </a:pPr>
            <a:r>
              <a:rPr b="0" i="0" lang="en-US" sz="20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Develop early physical layout to ensure design objective can be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archived</a:t>
            </a:r>
            <a:endParaRPr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Minimum area for low cost</a:t>
            </a:r>
            <a:endParaRPr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Minimum congestion for design routable</a:t>
            </a:r>
            <a:endParaRPr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Estimate parasitic for delay calculation</a:t>
            </a:r>
            <a:endParaRPr/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 Analysis power for reliability</a:t>
            </a:r>
            <a:endParaRPr sz="20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Stripe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3" name="Google Shape;1283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4" name="Google Shape;128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052736"/>
            <a:ext cx="3897344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6039" y="1131990"/>
            <a:ext cx="4572000" cy="4964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80"/>
          <p:cNvSpPr/>
          <p:nvPr/>
        </p:nvSpPr>
        <p:spPr>
          <a:xfrm>
            <a:off x="2165108" y="2444621"/>
            <a:ext cx="1224136" cy="26146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87" name="Google Shape;1287;p80"/>
          <p:cNvSpPr/>
          <p:nvPr/>
        </p:nvSpPr>
        <p:spPr>
          <a:xfrm>
            <a:off x="4959853" y="1774068"/>
            <a:ext cx="664453" cy="24747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88" name="Google Shape;1288;p80"/>
          <p:cNvSpPr/>
          <p:nvPr/>
        </p:nvSpPr>
        <p:spPr>
          <a:xfrm>
            <a:off x="4680011" y="2233386"/>
            <a:ext cx="828093" cy="13369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89" name="Google Shape;1289;p80"/>
          <p:cNvSpPr/>
          <p:nvPr/>
        </p:nvSpPr>
        <p:spPr>
          <a:xfrm>
            <a:off x="4680011" y="2578923"/>
            <a:ext cx="1382441" cy="20972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90" name="Google Shape;1290;p80"/>
          <p:cNvSpPr/>
          <p:nvPr/>
        </p:nvSpPr>
        <p:spPr>
          <a:xfrm>
            <a:off x="4689496" y="5157192"/>
            <a:ext cx="3482904" cy="2160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91" name="Google Shape;1291;p80"/>
          <p:cNvSpPr/>
          <p:nvPr/>
        </p:nvSpPr>
        <p:spPr>
          <a:xfrm>
            <a:off x="4211960" y="227687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292" name="Google Shape;129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80"/>
          <p:cNvSpPr txBox="1"/>
          <p:nvPr/>
        </p:nvSpPr>
        <p:spPr>
          <a:xfrm>
            <a:off x="611560" y="3501008"/>
            <a:ext cx="3528392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執行Power → Power Planning → Add Stripes</a:t>
            </a:r>
            <a:r>
              <a:rPr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…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， Net(s)填入VDD VSS， Layer選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METAL4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，Width 設成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 選擇 Sets-to-set distance，並把Set-to-set distance 設成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 X from left 設成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 X form right設成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，接著切換到Advanced和Via Generation做設定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8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Stripe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9" name="Google Shape;1299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0" name="Google Shape;130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7357" y="1196751"/>
            <a:ext cx="4133333" cy="495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536" y="1196752"/>
            <a:ext cx="4141553" cy="4952483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81"/>
          <p:cNvSpPr/>
          <p:nvPr/>
        </p:nvSpPr>
        <p:spPr>
          <a:xfrm>
            <a:off x="755576" y="1384201"/>
            <a:ext cx="538683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03" name="Google Shape;1303;p81"/>
          <p:cNvSpPr/>
          <p:nvPr/>
        </p:nvSpPr>
        <p:spPr>
          <a:xfrm>
            <a:off x="467544" y="1815852"/>
            <a:ext cx="1879873" cy="4610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454683" y="3657064"/>
            <a:ext cx="2605149" cy="42000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05" name="Google Shape;1305;p81"/>
          <p:cNvSpPr/>
          <p:nvPr/>
        </p:nvSpPr>
        <p:spPr>
          <a:xfrm>
            <a:off x="4735862" y="2356668"/>
            <a:ext cx="3004490" cy="114433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06" name="Google Shape;1306;p81"/>
          <p:cNvSpPr/>
          <p:nvPr/>
        </p:nvSpPr>
        <p:spPr>
          <a:xfrm>
            <a:off x="5509166" y="1368067"/>
            <a:ext cx="733797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307" name="Google Shape;1307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Stripe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3" name="Google Shape;1313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4" name="Google Shape;131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973" y="2449280"/>
            <a:ext cx="4031468" cy="400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82"/>
          <p:cNvSpPr txBox="1"/>
          <p:nvPr/>
        </p:nvSpPr>
        <p:spPr>
          <a:xfrm>
            <a:off x="683568" y="1249284"/>
            <a:ext cx="6768752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我們看到加進了3組stripe ，且stripe的上下已經接到Power ring ，power stripe是用來防止IR drop的效應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1317" name="Google Shape;1317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3906" y="1344978"/>
            <a:ext cx="1572894" cy="90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584" y="2455714"/>
            <a:ext cx="3510729" cy="3824082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82"/>
          <p:cNvSpPr/>
          <p:nvPr/>
        </p:nvSpPr>
        <p:spPr>
          <a:xfrm>
            <a:off x="1043608" y="6013948"/>
            <a:ext cx="580796" cy="2658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20" name="Google Shape;1320;p82"/>
          <p:cNvSpPr/>
          <p:nvPr/>
        </p:nvSpPr>
        <p:spPr>
          <a:xfrm>
            <a:off x="885697" y="5228922"/>
            <a:ext cx="2534175" cy="58670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Stripe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6" name="Google Shape;1326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7" name="Google Shape;132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805" y="1124744"/>
            <a:ext cx="4320480" cy="493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19" y="1124743"/>
            <a:ext cx="4025205" cy="2156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83"/>
          <p:cNvSpPr/>
          <p:nvPr/>
        </p:nvSpPr>
        <p:spPr>
          <a:xfrm>
            <a:off x="2222605" y="2569190"/>
            <a:ext cx="1264296" cy="2658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30" name="Google Shape;1330;p83"/>
          <p:cNvSpPr/>
          <p:nvPr/>
        </p:nvSpPr>
        <p:spPr>
          <a:xfrm>
            <a:off x="4788577" y="1960456"/>
            <a:ext cx="2519727" cy="3884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31" name="Google Shape;1331;p83"/>
          <p:cNvSpPr/>
          <p:nvPr/>
        </p:nvSpPr>
        <p:spPr>
          <a:xfrm>
            <a:off x="4730346" y="5150785"/>
            <a:ext cx="3442054" cy="15042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32" name="Google Shape;1332;p83"/>
          <p:cNvSpPr/>
          <p:nvPr/>
        </p:nvSpPr>
        <p:spPr>
          <a:xfrm>
            <a:off x="4936702" y="5733256"/>
            <a:ext cx="580796" cy="2658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33" name="Google Shape;1333;p83"/>
          <p:cNvSpPr/>
          <p:nvPr/>
        </p:nvSpPr>
        <p:spPr>
          <a:xfrm>
            <a:off x="4355976" y="234888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334" name="Google Shape;1334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83"/>
          <p:cNvSpPr txBox="1"/>
          <p:nvPr/>
        </p:nvSpPr>
        <p:spPr>
          <a:xfrm>
            <a:off x="611560" y="3501008"/>
            <a:ext cx="3528392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◆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若還不滿意現在的架構, 打算再加上橫的power stripe, 執行</a:t>
            </a:r>
            <a:r>
              <a:rPr i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→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 Planning →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Stripes</a:t>
            </a:r>
            <a:r>
              <a:rPr i="1"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…</a:t>
            </a:r>
            <a:r>
              <a:rPr i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 切換到Basic page ，這次Layer選 </a:t>
            </a:r>
            <a:r>
              <a:rPr i="1"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METAL5</a:t>
            </a:r>
            <a:r>
              <a:rPr i="1"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你會看到Direction自動換到Horizontal，Advanced page和Via Generation的設定和剛才的設定一樣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8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Stripe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1" name="Google Shape;1341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2" name="Google Shape;134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2787270"/>
            <a:ext cx="3807402" cy="377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84"/>
          <p:cNvSpPr txBox="1"/>
          <p:nvPr/>
        </p:nvSpPr>
        <p:spPr>
          <a:xfrm>
            <a:off x="1043608" y="1268760"/>
            <a:ext cx="6768752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我們看到橫向的加進了2組stripe ，且stripe的左右已經接到Power ring ，因為Power rail的關係，所以水平的Stripe一定要比垂直的還高。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  <p:pic>
        <p:nvPicPr>
          <p:cNvPr id="1345" name="Google Shape;1345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176" y="2492896"/>
            <a:ext cx="2808312" cy="18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8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1" name="Google Shape;1351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52" name="Google Shape;135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262" y="1052736"/>
            <a:ext cx="2109299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0783" y="724042"/>
            <a:ext cx="3933825" cy="515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593" y="4200950"/>
            <a:ext cx="4328520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85"/>
          <p:cNvSpPr/>
          <p:nvPr/>
        </p:nvSpPr>
        <p:spPr>
          <a:xfrm>
            <a:off x="293531" y="1502976"/>
            <a:ext cx="2109030" cy="22726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56" name="Google Shape;1356;p85"/>
          <p:cNvSpPr/>
          <p:nvPr/>
        </p:nvSpPr>
        <p:spPr>
          <a:xfrm>
            <a:off x="3491880" y="256490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57" name="Google Shape;1357;p85"/>
          <p:cNvSpPr/>
          <p:nvPr/>
        </p:nvSpPr>
        <p:spPr>
          <a:xfrm rot="9411208">
            <a:off x="4687436" y="473882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58" name="Google Shape;1358;p85"/>
          <p:cNvSpPr/>
          <p:nvPr/>
        </p:nvSpPr>
        <p:spPr>
          <a:xfrm>
            <a:off x="5259645" y="4627412"/>
            <a:ext cx="1733346" cy="1644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59" name="Google Shape;1359;p85"/>
          <p:cNvSpPr/>
          <p:nvPr/>
        </p:nvSpPr>
        <p:spPr>
          <a:xfrm>
            <a:off x="293262" y="5773793"/>
            <a:ext cx="1902474" cy="17548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60" name="Google Shape;1360;p85"/>
          <p:cNvSpPr/>
          <p:nvPr/>
        </p:nvSpPr>
        <p:spPr>
          <a:xfrm>
            <a:off x="5233328" y="5547668"/>
            <a:ext cx="750927" cy="2658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361" name="Google Shape;1361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 Design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7" name="Google Shape;1367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8" name="Google Shape;136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5981" y="2492896"/>
            <a:ext cx="4388409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556792"/>
            <a:ext cx="21844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86"/>
          <p:cNvSpPr/>
          <p:nvPr/>
        </p:nvSpPr>
        <p:spPr>
          <a:xfrm>
            <a:off x="3131840" y="342900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71" name="Google Shape;1371;p86"/>
          <p:cNvSpPr/>
          <p:nvPr/>
        </p:nvSpPr>
        <p:spPr>
          <a:xfrm>
            <a:off x="655916" y="2926179"/>
            <a:ext cx="2043876" cy="2658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72" name="Google Shape;1372;p86"/>
          <p:cNvSpPr/>
          <p:nvPr/>
        </p:nvSpPr>
        <p:spPr>
          <a:xfrm>
            <a:off x="4932040" y="3140968"/>
            <a:ext cx="2043876" cy="2658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73" name="Google Shape;1373;p86"/>
          <p:cNvSpPr/>
          <p:nvPr/>
        </p:nvSpPr>
        <p:spPr>
          <a:xfrm>
            <a:off x="4211960" y="4437112"/>
            <a:ext cx="936104" cy="33785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374" name="Google Shape;1374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86"/>
          <p:cNvSpPr txBox="1"/>
          <p:nvPr/>
        </p:nvSpPr>
        <p:spPr>
          <a:xfrm>
            <a:off x="3851920" y="5157192"/>
            <a:ext cx="4464496" cy="1368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到這邊我們將檔案存成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powerplan.enc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647" y="1052736"/>
            <a:ext cx="4122980" cy="5653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87"/>
          <p:cNvSpPr txBox="1"/>
          <p:nvPr>
            <p:ph type="title"/>
          </p:nvPr>
        </p:nvSpPr>
        <p:spPr>
          <a:xfrm>
            <a:off x="467544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2" name="Google Shape;1382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3" name="Google Shape;1383;p87"/>
          <p:cNvSpPr/>
          <p:nvPr/>
        </p:nvSpPr>
        <p:spPr>
          <a:xfrm>
            <a:off x="4962872" y="3487011"/>
            <a:ext cx="1334479" cy="81176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9" name="Google Shape;1389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0" name="Google Shape;139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3848" y="1441924"/>
            <a:ext cx="4968552" cy="17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968" y="3508647"/>
            <a:ext cx="3096344" cy="306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536" y="1196752"/>
            <a:ext cx="2179137" cy="43384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88"/>
          <p:cNvSpPr/>
          <p:nvPr/>
        </p:nvSpPr>
        <p:spPr>
          <a:xfrm>
            <a:off x="643905" y="2306960"/>
            <a:ext cx="1800200" cy="30440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94" name="Google Shape;1394;p88"/>
          <p:cNvSpPr/>
          <p:nvPr/>
        </p:nvSpPr>
        <p:spPr>
          <a:xfrm>
            <a:off x="3275856" y="1684437"/>
            <a:ext cx="1296144" cy="30440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95" name="Google Shape;1395;p88"/>
          <p:cNvSpPr/>
          <p:nvPr/>
        </p:nvSpPr>
        <p:spPr>
          <a:xfrm>
            <a:off x="3301380" y="2276872"/>
            <a:ext cx="1846684" cy="1749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96" name="Google Shape;1396;p88"/>
          <p:cNvSpPr/>
          <p:nvPr/>
        </p:nvSpPr>
        <p:spPr>
          <a:xfrm>
            <a:off x="3372619" y="2805683"/>
            <a:ext cx="720080" cy="33528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97" name="Google Shape;1397;p88"/>
          <p:cNvSpPr/>
          <p:nvPr/>
        </p:nvSpPr>
        <p:spPr>
          <a:xfrm>
            <a:off x="2699792" y="227687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98" name="Google Shape;1398;p88"/>
          <p:cNvSpPr/>
          <p:nvPr/>
        </p:nvSpPr>
        <p:spPr>
          <a:xfrm rot="5400000">
            <a:off x="5580112" y="329315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399" name="Google Shape;1399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917" y="92496"/>
            <a:ext cx="5100338" cy="240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0" name="Google Shape;1400;p88"/>
          <p:cNvCxnSpPr/>
          <p:nvPr/>
        </p:nvCxnSpPr>
        <p:spPr>
          <a:xfrm flipH="1" rot="10800000">
            <a:off x="4572000" y="1340768"/>
            <a:ext cx="432048" cy="36004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01" name="Google Shape;1401;p88"/>
          <p:cNvSpPr/>
          <p:nvPr/>
        </p:nvSpPr>
        <p:spPr>
          <a:xfrm>
            <a:off x="4860032" y="980728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做實際擺放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8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Placement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7" name="Google Shape;1407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8" name="Google Shape;140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1412776"/>
            <a:ext cx="4608512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5471" y="3918246"/>
            <a:ext cx="4784331" cy="231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536" y="1196752"/>
            <a:ext cx="2179137" cy="43384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89"/>
          <p:cNvSpPr/>
          <p:nvPr/>
        </p:nvSpPr>
        <p:spPr>
          <a:xfrm>
            <a:off x="624061" y="4647431"/>
            <a:ext cx="1800200" cy="30440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12" name="Google Shape;1412;p89"/>
          <p:cNvSpPr/>
          <p:nvPr/>
        </p:nvSpPr>
        <p:spPr>
          <a:xfrm>
            <a:off x="2699792" y="227687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13" name="Google Shape;1413;p89"/>
          <p:cNvSpPr/>
          <p:nvPr/>
        </p:nvSpPr>
        <p:spPr>
          <a:xfrm rot="5400000">
            <a:off x="5587617" y="352555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14" name="Google Shape;1414;p89"/>
          <p:cNvSpPr/>
          <p:nvPr/>
        </p:nvSpPr>
        <p:spPr>
          <a:xfrm>
            <a:off x="3491880" y="3068960"/>
            <a:ext cx="1008112" cy="38336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415" name="Google Shape;1415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917" y="92496"/>
            <a:ext cx="5100338" cy="24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/>
          <p:nvPr>
            <p:ph type="title"/>
          </p:nvPr>
        </p:nvSpPr>
        <p:spPr>
          <a:xfrm>
            <a:off x="469911" y="260648"/>
            <a:ext cx="6186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Planning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1" name="Google Shape;2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041" y="1982560"/>
            <a:ext cx="6059039" cy="38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9"/>
          <p:cNvSpPr/>
          <p:nvPr/>
        </p:nvSpPr>
        <p:spPr>
          <a:xfrm>
            <a:off x="2771800" y="3344000"/>
            <a:ext cx="2387825" cy="73326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0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Placement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1" name="Google Shape;1421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2" name="Google Shape;142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3717032"/>
            <a:ext cx="2808312" cy="276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3848" y="2204864"/>
            <a:ext cx="1885237" cy="433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6632" y="2611927"/>
            <a:ext cx="3268756" cy="359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917" y="92496"/>
            <a:ext cx="5100338" cy="2407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90"/>
          <p:cNvSpPr/>
          <p:nvPr/>
        </p:nvSpPr>
        <p:spPr>
          <a:xfrm>
            <a:off x="3324538" y="3964497"/>
            <a:ext cx="1679510" cy="25659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90"/>
          <p:cNvSpPr/>
          <p:nvPr/>
        </p:nvSpPr>
        <p:spPr>
          <a:xfrm>
            <a:off x="5868145" y="5772572"/>
            <a:ext cx="792088" cy="33922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90"/>
          <p:cNvSpPr/>
          <p:nvPr/>
        </p:nvSpPr>
        <p:spPr>
          <a:xfrm>
            <a:off x="5264427" y="458112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29" name="Google Shape;1429;p90"/>
          <p:cNvSpPr txBox="1"/>
          <p:nvPr/>
        </p:nvSpPr>
        <p:spPr>
          <a:xfrm>
            <a:off x="1331640" y="1124744"/>
            <a:ext cx="6480720" cy="1368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如果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cell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擺放完遇到錯誤，請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Refine Placement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去回復並做修正，然後再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Check Placement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一次，看看是否還有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Violation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存在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91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Analysis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5" name="Google Shape;1435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6" name="Google Shape;143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672" y="1196752"/>
            <a:ext cx="2219696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3125" y="1196752"/>
            <a:ext cx="2865982" cy="269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7342" y="4149080"/>
            <a:ext cx="4921243" cy="2516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91"/>
          <p:cNvSpPr/>
          <p:nvPr/>
        </p:nvSpPr>
        <p:spPr>
          <a:xfrm>
            <a:off x="1733187" y="2604255"/>
            <a:ext cx="1390539" cy="23723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40" name="Google Shape;1440;p91"/>
          <p:cNvSpPr/>
          <p:nvPr/>
        </p:nvSpPr>
        <p:spPr>
          <a:xfrm>
            <a:off x="4932040" y="1907501"/>
            <a:ext cx="416025" cy="23723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4355976" y="3612637"/>
            <a:ext cx="648072" cy="23723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42" name="Google Shape;1442;p91"/>
          <p:cNvSpPr/>
          <p:nvPr/>
        </p:nvSpPr>
        <p:spPr>
          <a:xfrm>
            <a:off x="3779912" y="242088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43" name="Google Shape;1443;p91"/>
          <p:cNvSpPr/>
          <p:nvPr/>
        </p:nvSpPr>
        <p:spPr>
          <a:xfrm rot="5400000">
            <a:off x="4499992" y="3933056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44" name="Google Shape;1444;p91"/>
          <p:cNvSpPr/>
          <p:nvPr/>
        </p:nvSpPr>
        <p:spPr>
          <a:xfrm>
            <a:off x="1786486" y="5407395"/>
            <a:ext cx="4801738" cy="24917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445" name="Google Shape;1445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917" y="92496"/>
            <a:ext cx="5100338" cy="24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92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Timing Optimization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1" name="Google Shape;1451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2" name="Google Shape;145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3367" y="1124744"/>
            <a:ext cx="3750696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0519" y="4149080"/>
            <a:ext cx="5265640" cy="25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92"/>
          <p:cNvSpPr/>
          <p:nvPr/>
        </p:nvSpPr>
        <p:spPr>
          <a:xfrm>
            <a:off x="3203848" y="220486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55" name="Google Shape;1455;p92"/>
          <p:cNvSpPr/>
          <p:nvPr/>
        </p:nvSpPr>
        <p:spPr>
          <a:xfrm>
            <a:off x="3962468" y="2947054"/>
            <a:ext cx="1008112" cy="21492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56" name="Google Shape;1456;p92"/>
          <p:cNvSpPr/>
          <p:nvPr/>
        </p:nvSpPr>
        <p:spPr>
          <a:xfrm>
            <a:off x="3923928" y="3501008"/>
            <a:ext cx="648072" cy="28803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57" name="Google Shape;1457;p92"/>
          <p:cNvSpPr/>
          <p:nvPr/>
        </p:nvSpPr>
        <p:spPr>
          <a:xfrm>
            <a:off x="3923928" y="1530220"/>
            <a:ext cx="720080" cy="24149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58" name="Google Shape;1458;p92"/>
          <p:cNvSpPr/>
          <p:nvPr/>
        </p:nvSpPr>
        <p:spPr>
          <a:xfrm rot="5400000">
            <a:off x="4572000" y="3861048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59" name="Google Shape;1459;p92"/>
          <p:cNvSpPr/>
          <p:nvPr/>
        </p:nvSpPr>
        <p:spPr>
          <a:xfrm>
            <a:off x="1820518" y="5517232"/>
            <a:ext cx="5127745" cy="23950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460" name="Google Shape;1460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917" y="92496"/>
            <a:ext cx="5100338" cy="2407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1" name="Google Shape;1461;p92"/>
          <p:cNvGrpSpPr/>
          <p:nvPr/>
        </p:nvGrpSpPr>
        <p:grpSpPr>
          <a:xfrm>
            <a:off x="810417" y="1749360"/>
            <a:ext cx="2148677" cy="1271048"/>
            <a:chOff x="179512" y="1425324"/>
            <a:chExt cx="2148677" cy="1271048"/>
          </a:xfrm>
        </p:grpSpPr>
        <p:pic>
          <p:nvPicPr>
            <p:cNvPr id="1462" name="Google Shape;1462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9512" y="1425324"/>
              <a:ext cx="2148677" cy="1271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3" name="Google Shape;1463;p92"/>
            <p:cNvSpPr/>
            <p:nvPr/>
          </p:nvSpPr>
          <p:spPr>
            <a:xfrm>
              <a:off x="395536" y="1988840"/>
              <a:ext cx="1656184" cy="28803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93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Refine Placement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9" name="Google Shape;1469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0" name="Google Shape;147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2708920"/>
            <a:ext cx="1699915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712" y="2498611"/>
            <a:ext cx="3822700" cy="420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0152" y="3170937"/>
            <a:ext cx="3073966" cy="305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93"/>
          <p:cNvSpPr/>
          <p:nvPr/>
        </p:nvSpPr>
        <p:spPr>
          <a:xfrm>
            <a:off x="246984" y="4049283"/>
            <a:ext cx="1437395" cy="286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74" name="Google Shape;1474;p93"/>
          <p:cNvSpPr/>
          <p:nvPr/>
        </p:nvSpPr>
        <p:spPr>
          <a:xfrm>
            <a:off x="2106685" y="6242653"/>
            <a:ext cx="851120" cy="32609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75" name="Google Shape;1475;p93"/>
          <p:cNvSpPr/>
          <p:nvPr/>
        </p:nvSpPr>
        <p:spPr>
          <a:xfrm>
            <a:off x="1763688" y="4365104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76" name="Google Shape;1476;p93"/>
          <p:cNvSpPr/>
          <p:nvPr/>
        </p:nvSpPr>
        <p:spPr>
          <a:xfrm>
            <a:off x="5508104" y="450912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477" name="Google Shape;1477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917" y="92496"/>
            <a:ext cx="5100338" cy="240769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93"/>
          <p:cNvSpPr txBox="1"/>
          <p:nvPr/>
        </p:nvSpPr>
        <p:spPr>
          <a:xfrm>
            <a:off x="1331640" y="1196752"/>
            <a:ext cx="6768752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等等因為要架設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Follow pins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，我們必須將剛剛所呼叫的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Trial Route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拿掉，以免產生錯誤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94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 Pins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4" name="Google Shape;1484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5" name="Google Shape;148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772816"/>
            <a:ext cx="1930301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3748" y="1451454"/>
            <a:ext cx="4382135" cy="4785354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94"/>
          <p:cNvSpPr/>
          <p:nvPr/>
        </p:nvSpPr>
        <p:spPr>
          <a:xfrm>
            <a:off x="396274" y="2634275"/>
            <a:ext cx="1437395" cy="286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88" name="Google Shape;1488;p94"/>
          <p:cNvSpPr/>
          <p:nvPr/>
        </p:nvSpPr>
        <p:spPr>
          <a:xfrm>
            <a:off x="4067945" y="2060847"/>
            <a:ext cx="648072" cy="20208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89" name="Google Shape;1489;p94"/>
          <p:cNvSpPr/>
          <p:nvPr/>
        </p:nvSpPr>
        <p:spPr>
          <a:xfrm>
            <a:off x="4355976" y="2634275"/>
            <a:ext cx="806834" cy="23805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490" name="Google Shape;1490;p94"/>
          <p:cNvSpPr/>
          <p:nvPr/>
        </p:nvSpPr>
        <p:spPr>
          <a:xfrm>
            <a:off x="3684505" y="5877272"/>
            <a:ext cx="671471" cy="286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491" name="Google Shape;1491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94"/>
          <p:cNvSpPr/>
          <p:nvPr/>
        </p:nvSpPr>
        <p:spPr>
          <a:xfrm>
            <a:off x="2615145" y="277774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95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 Pins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8" name="Google Shape;1498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9" name="Google Shape;149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140" y="2009259"/>
            <a:ext cx="4392488" cy="43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0152" y="4538181"/>
            <a:ext cx="2985794" cy="1837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95"/>
          <p:cNvSpPr txBox="1"/>
          <p:nvPr/>
        </p:nvSpPr>
        <p:spPr>
          <a:xfrm>
            <a:off x="1331640" y="1196752"/>
            <a:ext cx="6768752" cy="936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可以看到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Standard cell的Power已經連上了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96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8" name="Google Shape;1508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9" name="Google Shape;150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40" y="1167773"/>
            <a:ext cx="2101028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80" y="1600451"/>
            <a:ext cx="3519861" cy="461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20" y="4365105"/>
            <a:ext cx="4380017" cy="190561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96"/>
          <p:cNvSpPr/>
          <p:nvPr/>
        </p:nvSpPr>
        <p:spPr>
          <a:xfrm>
            <a:off x="3707904" y="2708920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13" name="Google Shape;1513;p96"/>
          <p:cNvSpPr/>
          <p:nvPr/>
        </p:nvSpPr>
        <p:spPr>
          <a:xfrm rot="9411208">
            <a:off x="4988312" y="4925432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14" name="Google Shape;1514;p96"/>
          <p:cNvSpPr/>
          <p:nvPr/>
        </p:nvSpPr>
        <p:spPr>
          <a:xfrm>
            <a:off x="5364088" y="5899456"/>
            <a:ext cx="750927" cy="26584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15" name="Google Shape;1515;p96"/>
          <p:cNvSpPr/>
          <p:nvPr/>
        </p:nvSpPr>
        <p:spPr>
          <a:xfrm>
            <a:off x="413516" y="1562374"/>
            <a:ext cx="2056918" cy="29068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16" name="Google Shape;1516;p96"/>
          <p:cNvSpPr/>
          <p:nvPr/>
        </p:nvSpPr>
        <p:spPr>
          <a:xfrm>
            <a:off x="5404624" y="4586278"/>
            <a:ext cx="2654768" cy="115672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17" name="Google Shape;1517;p96"/>
          <p:cNvSpPr/>
          <p:nvPr/>
        </p:nvSpPr>
        <p:spPr>
          <a:xfrm>
            <a:off x="251520" y="5734354"/>
            <a:ext cx="1944216" cy="286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518" name="Google Shape;1518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97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4" name="Google Shape;1524;p9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5" name="Google Shape;152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31" y="1484784"/>
            <a:ext cx="1917566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2825" y="1484784"/>
            <a:ext cx="4050653" cy="46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12" y="4437112"/>
            <a:ext cx="4042190" cy="1717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97"/>
          <p:cNvSpPr/>
          <p:nvPr/>
        </p:nvSpPr>
        <p:spPr>
          <a:xfrm>
            <a:off x="385353" y="2348880"/>
            <a:ext cx="1887144" cy="31471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29" name="Google Shape;1529;p97"/>
          <p:cNvSpPr/>
          <p:nvPr/>
        </p:nvSpPr>
        <p:spPr>
          <a:xfrm>
            <a:off x="3317641" y="2673829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30" name="Google Shape;1530;p97"/>
          <p:cNvSpPr/>
          <p:nvPr/>
        </p:nvSpPr>
        <p:spPr>
          <a:xfrm>
            <a:off x="4860032" y="2276871"/>
            <a:ext cx="1008112" cy="14401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31" name="Google Shape;1531;p97"/>
          <p:cNvSpPr/>
          <p:nvPr/>
        </p:nvSpPr>
        <p:spPr>
          <a:xfrm>
            <a:off x="4860032" y="2996952"/>
            <a:ext cx="1410884" cy="17800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32" name="Google Shape;1532;p97"/>
          <p:cNvSpPr/>
          <p:nvPr/>
        </p:nvSpPr>
        <p:spPr>
          <a:xfrm>
            <a:off x="4982614" y="5819801"/>
            <a:ext cx="813522" cy="286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33" name="Google Shape;1533;p97"/>
          <p:cNvSpPr/>
          <p:nvPr/>
        </p:nvSpPr>
        <p:spPr>
          <a:xfrm rot="9411208">
            <a:off x="4412247" y="5069447"/>
            <a:ext cx="360040" cy="3600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48866"/>
          </a:solidFill>
          <a:ln cap="flat" cmpd="sng" w="25400">
            <a:solidFill>
              <a:srgbClr val="1B63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34" name="Google Shape;1534;p97"/>
          <p:cNvSpPr/>
          <p:nvPr/>
        </p:nvSpPr>
        <p:spPr>
          <a:xfrm>
            <a:off x="179512" y="5733256"/>
            <a:ext cx="2361456" cy="10723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535" name="Google Shape;1535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97"/>
          <p:cNvSpPr/>
          <p:nvPr/>
        </p:nvSpPr>
        <p:spPr>
          <a:xfrm>
            <a:off x="5934628" y="3933056"/>
            <a:ext cx="1013635" cy="14401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98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IO Filler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2" name="Google Shape;1542;p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3" name="Google Shape;154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1640" y="1196752"/>
            <a:ext cx="6264696" cy="454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98"/>
          <p:cNvSpPr/>
          <p:nvPr/>
        </p:nvSpPr>
        <p:spPr>
          <a:xfrm>
            <a:off x="3866524" y="3391677"/>
            <a:ext cx="832092" cy="57606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46" name="Google Shape;1546;p98"/>
          <p:cNvSpPr/>
          <p:nvPr/>
        </p:nvSpPr>
        <p:spPr>
          <a:xfrm>
            <a:off x="899592" y="5864697"/>
            <a:ext cx="691276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 /home/cell_lib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/CBDK_TSMC018_Arm_v3.2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/CIC/SOCE/addIoFiller.cmd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複製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addIoFiller.cmd</a:t>
            </a:r>
            <a:r>
              <a:rPr lang="en-US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到自己的資料夾內 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islabx5在Design_kit內</a:t>
            </a: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47" name="Google Shape;1547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2240" y="6154505"/>
            <a:ext cx="806533" cy="59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0C0"/>
        </a:solidFill>
      </p:bgPr>
    </p:bg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99"/>
          <p:cNvSpPr txBox="1"/>
          <p:nvPr>
            <p:ph type="title"/>
          </p:nvPr>
        </p:nvSpPr>
        <p:spPr>
          <a:xfrm>
            <a:off x="468313" y="18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IO Filler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3" name="Google Shape;1553;p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4" name="Google Shape;155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3375076"/>
            <a:ext cx="4967557" cy="313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38" y="17850"/>
            <a:ext cx="5174330" cy="34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9672" y="1196752"/>
            <a:ext cx="6696744" cy="1898161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99"/>
          <p:cNvSpPr/>
          <p:nvPr/>
        </p:nvSpPr>
        <p:spPr>
          <a:xfrm>
            <a:off x="1636840" y="1639146"/>
            <a:ext cx="4474711" cy="118803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58" name="Google Shape;1558;p99"/>
          <p:cNvSpPr/>
          <p:nvPr/>
        </p:nvSpPr>
        <p:spPr>
          <a:xfrm>
            <a:off x="3353066" y="3571799"/>
            <a:ext cx="2133334" cy="28693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59" name="Google Shape;1559;p99"/>
          <p:cNvSpPr txBox="1"/>
          <p:nvPr/>
        </p:nvSpPr>
        <p:spPr>
          <a:xfrm>
            <a:off x="251520" y="3284984"/>
            <a:ext cx="2952328" cy="295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開起一個新的</a:t>
            </a: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terminal，進入到自己的工作資料夾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 利用more addIoFiller.cmd可以查看檔案內指令的內容</a:t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innovus &gt;   source   addIoFiller.cmd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◆"/>
            </a:pPr>
            <a:r>
              <a:rPr lang="en-US" sz="1800">
                <a:solidFill>
                  <a:schemeClr val="lt1"/>
                </a:solidFill>
                <a:latin typeface="Gentium Basic"/>
                <a:ea typeface="Gentium Basic"/>
                <a:cs typeface="Gentium Basic"/>
                <a:sym typeface="Gentium Basic"/>
              </a:rPr>
              <a:t>存檔成</a:t>
            </a:r>
            <a:r>
              <a:rPr lang="en-US" sz="180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place_IoFiller.enc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Gentium Basic"/>
              <a:ea typeface="Gentium Basic"/>
              <a:cs typeface="Gentium Basic"/>
              <a:sym typeface="Gentium Bas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鳳舞九天">
  <a:themeElements>
    <a:clrScheme name="鳳舞九天">
      <a:dk1>
        <a:srgbClr val="000000"/>
      </a:dk1>
      <a:lt1>
        <a:srgbClr val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鳳舞九天">
  <a:themeElements>
    <a:clrScheme name="鳳舞九天">
      <a:dk1>
        <a:srgbClr val="000000"/>
      </a:dk1>
      <a:lt1>
        <a:srgbClr val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2012-07-05T13:43:22Z</dcterms:created>
  <dc:creator>user</dc:creator>
</cp:coreProperties>
</file>